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notesMasterIdLst>
    <p:notesMasterId r:id="rId15"/>
  </p:notesMasterIdLst>
  <p:sldIdLst>
    <p:sldId id="278" r:id="rId2"/>
    <p:sldId id="279" r:id="rId3"/>
    <p:sldId id="273" r:id="rId4"/>
    <p:sldId id="298" r:id="rId5"/>
    <p:sldId id="297" r:id="rId6"/>
    <p:sldId id="299" r:id="rId7"/>
    <p:sldId id="280" r:id="rId8"/>
    <p:sldId id="300" r:id="rId9"/>
    <p:sldId id="284" r:id="rId10"/>
    <p:sldId id="301" r:id="rId11"/>
    <p:sldId id="295" r:id="rId12"/>
    <p:sldId id="281" r:id="rId13"/>
    <p:sldId id="293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C693ED"/>
    <a:srgbClr val="1F77B4"/>
    <a:srgbClr val="2CA02C"/>
    <a:srgbClr val="FF7F0E"/>
    <a:srgbClr val="D0A6F0"/>
    <a:srgbClr val="89EFA1"/>
    <a:srgbClr val="4BAF3D"/>
    <a:srgbClr val="9AF8A3"/>
    <a:srgbClr val="AAC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69039" autoAdjust="0"/>
  </p:normalViewPr>
  <p:slideViewPr>
    <p:cSldViewPr snapToGrid="0" snapToObjects="1">
      <p:cViewPr varScale="1">
        <p:scale>
          <a:sx n="59" d="100"/>
          <a:sy n="59" d="100"/>
        </p:scale>
        <p:origin x="1608" y="6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1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Odata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stirile</a:t>
            </a:r>
            <a:r>
              <a:rPr lang="en-US" dirty="0"/>
              <a:t> de pe Google News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extrase</a:t>
            </a:r>
            <a:r>
              <a:rPr lang="en-US" dirty="0"/>
              <a:t>, se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clasifica</a:t>
            </a:r>
            <a:r>
              <a:rPr lang="en-US" dirty="0"/>
              <a:t>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prezentat</a:t>
            </a:r>
            <a:r>
              <a:rPr lang="en-US" dirty="0"/>
              <a:t> anterior</a:t>
            </a:r>
          </a:p>
          <a:p>
            <a:r>
              <a:rPr lang="en-US" dirty="0" err="1"/>
              <a:t>Iar</a:t>
            </a:r>
            <a:r>
              <a:rPr lang="en-US" dirty="0"/>
              <a:t>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numarului</a:t>
            </a:r>
            <a:r>
              <a:rPr lang="en-US" dirty="0"/>
              <a:t> de </a:t>
            </a:r>
            <a:r>
              <a:rPr lang="en-US" dirty="0" err="1"/>
              <a:t>stiri</a:t>
            </a:r>
            <a:r>
              <a:rPr lang="en-US" dirty="0"/>
              <a:t> din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categorie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calcula</a:t>
            </a:r>
            <a:r>
              <a:rPr lang="en-US" dirty="0"/>
              <a:t> un </a:t>
            </a:r>
            <a:r>
              <a:rPr lang="en-US" dirty="0" err="1"/>
              <a:t>scor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acestei</a:t>
            </a:r>
            <a:r>
              <a:rPr lang="en-US" dirty="0"/>
              <a:t> </a:t>
            </a:r>
            <a:r>
              <a:rPr lang="en-US" dirty="0" err="1"/>
              <a:t>formule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Practic</a:t>
            </a:r>
            <a:r>
              <a:rPr lang="en-US" dirty="0"/>
              <a:t> se </a:t>
            </a:r>
            <a:r>
              <a:rPr lang="en-US" dirty="0" err="1"/>
              <a:t>aduna</a:t>
            </a:r>
            <a:r>
              <a:rPr lang="en-US" dirty="0"/>
              <a:t> </a:t>
            </a:r>
            <a:r>
              <a:rPr lang="en-US" dirty="0" err="1"/>
              <a:t>numarul</a:t>
            </a:r>
            <a:r>
              <a:rPr lang="en-US" dirty="0"/>
              <a:t> de </a:t>
            </a:r>
            <a:r>
              <a:rPr lang="en-US" dirty="0" err="1"/>
              <a:t>stiri</a:t>
            </a:r>
            <a:r>
              <a:rPr lang="en-US" dirty="0"/>
              <a:t> din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clasa</a:t>
            </a:r>
            <a:r>
              <a:rPr lang="en-US" dirty="0"/>
              <a:t> cu </a:t>
            </a:r>
            <a:r>
              <a:rPr lang="en-US" dirty="0" err="1"/>
              <a:t>ponderile</a:t>
            </a:r>
            <a:r>
              <a:rPr lang="en-US" dirty="0"/>
              <a:t> -1, 0.1 </a:t>
            </a:r>
            <a:r>
              <a:rPr lang="en-US" dirty="0" err="1"/>
              <a:t>si</a:t>
            </a:r>
            <a:r>
              <a:rPr lang="en-US" dirty="0"/>
              <a:t> 1. </a:t>
            </a:r>
            <a:br>
              <a:rPr lang="en-US" dirty="0"/>
            </a:br>
            <a:r>
              <a:rPr lang="en-US" dirty="0"/>
              <a:t>In mod evident </a:t>
            </a:r>
            <a:r>
              <a:rPr lang="en-US" dirty="0" err="1"/>
              <a:t>stirile</a:t>
            </a:r>
            <a:r>
              <a:rPr lang="en-US" dirty="0"/>
              <a:t> negative </a:t>
            </a:r>
            <a:r>
              <a:rPr lang="en-US" dirty="0" err="1"/>
              <a:t>scad</a:t>
            </a:r>
            <a:r>
              <a:rPr lang="en-US" dirty="0"/>
              <a:t>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</a:t>
            </a:r>
            <a:r>
              <a:rPr lang="en-US" dirty="0" err="1"/>
              <a:t>scor</a:t>
            </a:r>
            <a:r>
              <a:rPr lang="en-US" dirty="0"/>
              <a:t> </a:t>
            </a:r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pozitive</a:t>
            </a:r>
            <a:r>
              <a:rPr lang="en-US" dirty="0"/>
              <a:t> o </a:t>
            </a:r>
            <a:r>
              <a:rPr lang="en-US" dirty="0" err="1"/>
              <a:t>cresc</a:t>
            </a:r>
            <a:r>
              <a:rPr lang="en-US" dirty="0"/>
              <a:t>, in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stirile</a:t>
            </a:r>
            <a:r>
              <a:rPr lang="en-US" dirty="0"/>
              <a:t> </a:t>
            </a:r>
            <a:r>
              <a:rPr lang="en-US" dirty="0" err="1"/>
              <a:t>neutre</a:t>
            </a:r>
            <a:r>
              <a:rPr lang="en-US" dirty="0"/>
              <a:t> nu au un </a:t>
            </a:r>
            <a:r>
              <a:rPr lang="en-US" dirty="0" err="1"/>
              <a:t>efect</a:t>
            </a:r>
            <a:r>
              <a:rPr lang="en-US" dirty="0"/>
              <a:t> </a:t>
            </a:r>
            <a:r>
              <a:rPr lang="en-US" dirty="0" err="1"/>
              <a:t>prea</a:t>
            </a:r>
            <a:r>
              <a:rPr lang="en-US" dirty="0"/>
              <a:t> </a:t>
            </a:r>
            <a:r>
              <a:rPr lang="en-US" dirty="0" err="1"/>
              <a:t>semnificativ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,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finala</a:t>
            </a:r>
            <a:r>
              <a:rPr lang="en-US" dirty="0"/>
              <a:t> a </a:t>
            </a:r>
            <a:r>
              <a:rPr lang="en-US" dirty="0" err="1"/>
              <a:t>scorului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negativa</a:t>
            </a:r>
            <a:r>
              <a:rPr lang="en-US" dirty="0"/>
              <a:t> </a:t>
            </a:r>
            <a:r>
              <a:rPr lang="en-US" dirty="0" err="1"/>
              <a:t>tendinta</a:t>
            </a:r>
            <a:r>
              <a:rPr lang="en-US" dirty="0"/>
              <a:t> </a:t>
            </a:r>
            <a:r>
              <a:rPr lang="en-US" dirty="0" err="1"/>
              <a:t>prezisa</a:t>
            </a:r>
            <a:r>
              <a:rPr lang="en-US" dirty="0"/>
              <a:t> pentru </a:t>
            </a:r>
            <a:r>
              <a:rPr lang="en-US" dirty="0" err="1"/>
              <a:t>activul</a:t>
            </a:r>
            <a:r>
              <a:rPr lang="en-US" dirty="0"/>
              <a:t> </a:t>
            </a:r>
            <a:r>
              <a:rPr lang="en-US" dirty="0" err="1"/>
              <a:t>financiar</a:t>
            </a:r>
            <a:r>
              <a:rPr lang="en-US" dirty="0"/>
              <a:t> </a:t>
            </a:r>
            <a:r>
              <a:rPr lang="en-US" dirty="0" err="1"/>
              <a:t>respectiv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de </a:t>
            </a:r>
            <a:r>
              <a:rPr lang="en-US" dirty="0" err="1"/>
              <a:t>scadere</a:t>
            </a:r>
            <a:r>
              <a:rPr lang="en-US" dirty="0"/>
              <a:t>, </a:t>
            </a:r>
          </a:p>
          <a:p>
            <a:r>
              <a:rPr lang="en-US" dirty="0" err="1"/>
              <a:t>Iar</a:t>
            </a:r>
            <a:r>
              <a:rPr lang="en-US" dirty="0"/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pozitiva</a:t>
            </a:r>
            <a:r>
              <a:rPr lang="en-US" dirty="0"/>
              <a:t>, de </a:t>
            </a:r>
            <a:r>
              <a:rPr lang="en-US" dirty="0" err="1"/>
              <a:t>crestere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observa</a:t>
            </a:r>
            <a:r>
              <a:rPr lang="en-US" dirty="0"/>
              <a:t> </a:t>
            </a:r>
            <a:r>
              <a:rPr lang="en-US" dirty="0" err="1"/>
              <a:t>cateva</a:t>
            </a:r>
            <a:r>
              <a:rPr lang="en-US" dirty="0"/>
              <a:t> active </a:t>
            </a:r>
            <a:r>
              <a:rPr lang="en-US" dirty="0" err="1"/>
              <a:t>financiare</a:t>
            </a:r>
            <a:r>
              <a:rPr lang="en-US" dirty="0"/>
              <a:t>, </a:t>
            </a:r>
            <a:r>
              <a:rPr lang="en-US" dirty="0" err="1"/>
              <a:t>numarul</a:t>
            </a:r>
            <a:r>
              <a:rPr lang="en-US" dirty="0"/>
              <a:t> de </a:t>
            </a:r>
            <a:r>
              <a:rPr lang="en-US" dirty="0" err="1"/>
              <a:t>stiri</a:t>
            </a:r>
            <a:r>
              <a:rPr lang="en-US" dirty="0"/>
              <a:t> pentru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clasa</a:t>
            </a:r>
            <a:r>
              <a:rPr lang="en-US" dirty="0"/>
              <a:t>, </a:t>
            </a:r>
            <a:r>
              <a:rPr lang="en-US" dirty="0" err="1"/>
              <a:t>scorul</a:t>
            </a:r>
            <a:r>
              <a:rPr lang="en-US" dirty="0"/>
              <a:t>, </a:t>
            </a:r>
            <a:r>
              <a:rPr lang="en-US" dirty="0" err="1"/>
              <a:t>calculat</a:t>
            </a:r>
            <a:r>
              <a:rPr lang="en-US" dirty="0"/>
              <a:t>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formulei</a:t>
            </a:r>
            <a:r>
              <a:rPr lang="en-US" dirty="0"/>
              <a:t> de </a:t>
            </a:r>
            <a:r>
              <a:rPr lang="en-US" dirty="0" err="1"/>
              <a:t>mai</a:t>
            </a:r>
            <a:r>
              <a:rPr lang="en-US" dirty="0"/>
              <a:t> sus, data </a:t>
            </a:r>
            <a:r>
              <a:rPr lang="en-US" dirty="0" err="1"/>
              <a:t>extragerii</a:t>
            </a:r>
            <a:r>
              <a:rPr lang="en-US" dirty="0"/>
              <a:t> </a:t>
            </a:r>
            <a:r>
              <a:rPr lang="en-US" dirty="0" err="1"/>
              <a:t>stirilor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predictia</a:t>
            </a:r>
            <a:r>
              <a:rPr lang="en-US" dirty="0"/>
              <a:t> </a:t>
            </a:r>
            <a:r>
              <a:rPr lang="en-US" dirty="0" err="1"/>
              <a:t>pretului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02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38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ro-RO" dirty="0"/>
              <a:t>Astfel, a fost integrat cu succes modelul de </a:t>
            </a:r>
            <a:r>
              <a:rPr lang="ro-RO" dirty="0" err="1"/>
              <a:t>invatare</a:t>
            </a:r>
            <a:r>
              <a:rPr lang="ro-RO" dirty="0"/>
              <a:t> automata pentru</a:t>
            </a:r>
          </a:p>
          <a:p>
            <a:r>
              <a:rPr lang="ro-RO" dirty="0"/>
              <a:t>Clasificarea </a:t>
            </a:r>
            <a:r>
              <a:rPr lang="ro-RO" dirty="0" err="1"/>
              <a:t>stirilor</a:t>
            </a:r>
            <a:r>
              <a:rPr lang="ro-RO" dirty="0"/>
              <a:t> economice in </a:t>
            </a:r>
            <a:r>
              <a:rPr lang="ro-RO" dirty="0" err="1"/>
              <a:t>aplicatia</a:t>
            </a:r>
            <a:r>
              <a:rPr lang="ro-RO" dirty="0"/>
              <a:t> web </a:t>
            </a:r>
            <a:r>
              <a:rPr lang="ro-RO" dirty="0" err="1"/>
              <a:t>Twinvest</a:t>
            </a:r>
            <a:r>
              <a:rPr lang="ro-RO" dirty="0"/>
              <a:t>, </a:t>
            </a:r>
          </a:p>
          <a:p>
            <a:endParaRPr lang="ro-RO" dirty="0"/>
          </a:p>
          <a:p>
            <a:r>
              <a:rPr lang="ro-RO" dirty="0"/>
              <a:t>Ce dispune de conținut personalizat bazat pe </a:t>
            </a:r>
            <a:r>
              <a:rPr lang="ro-RO" dirty="0" err="1"/>
              <a:t>preferintele</a:t>
            </a:r>
            <a:r>
              <a:rPr lang="ro-RO" dirty="0"/>
              <a:t> utilizatorilor in materie de active financiare</a:t>
            </a:r>
          </a:p>
          <a:p>
            <a:endParaRPr lang="ro-RO" dirty="0"/>
          </a:p>
          <a:p>
            <a:r>
              <a:rPr lang="ro-RO" dirty="0"/>
              <a:t>Dar si de analiza bugetului personal si a </a:t>
            </a:r>
            <a:r>
              <a:rPr lang="ro-RO" dirty="0" err="1"/>
              <a:t>evolutiei</a:t>
            </a:r>
            <a:r>
              <a:rPr lang="ro-RO" dirty="0"/>
              <a:t> </a:t>
            </a:r>
            <a:r>
              <a:rPr lang="ro-RO" dirty="0" err="1"/>
              <a:t>pietei</a:t>
            </a:r>
            <a:r>
              <a:rPr lang="ro-RO" dirty="0"/>
              <a:t> financiare in scopul </a:t>
            </a:r>
            <a:r>
              <a:rPr lang="ro-RO" dirty="0" err="1"/>
              <a:t>investitiilor</a:t>
            </a:r>
            <a:r>
              <a:rPr lang="ro-RO" dirty="0"/>
              <a:t>.</a:t>
            </a:r>
          </a:p>
          <a:p>
            <a:endParaRPr lang="ro-RO" dirty="0"/>
          </a:p>
          <a:p>
            <a:r>
              <a:rPr lang="ro-RO" dirty="0" err="1"/>
              <a:t>Dezvoltarile</a:t>
            </a:r>
            <a:r>
              <a:rPr lang="ro-RO" dirty="0"/>
              <a:t> ulterioare ale aplicatiei constau in </a:t>
            </a:r>
            <a:r>
              <a:rPr lang="ro-RO" dirty="0" err="1"/>
              <a:t>cresterea</a:t>
            </a:r>
            <a:r>
              <a:rPr lang="ro-RO" dirty="0"/>
              <a:t> </a:t>
            </a:r>
            <a:r>
              <a:rPr lang="ro-RO" dirty="0" err="1"/>
              <a:t>acuratetii</a:t>
            </a:r>
            <a:r>
              <a:rPr lang="ro-RO" dirty="0"/>
              <a:t> modelului de clasificare</a:t>
            </a:r>
          </a:p>
          <a:p>
            <a:r>
              <a:rPr lang="ro-RO" dirty="0"/>
              <a:t>prin utilizarea unui set de antrenare mai complex sau prin </a:t>
            </a:r>
          </a:p>
          <a:p>
            <a:r>
              <a:rPr lang="en-US" dirty="0" err="1"/>
              <a:t>integrarea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mecanism</a:t>
            </a:r>
            <a:r>
              <a:rPr lang="en-US" dirty="0"/>
              <a:t> de </a:t>
            </a:r>
            <a:r>
              <a:rPr lang="en-US" dirty="0" err="1"/>
              <a:t>verificare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validare</a:t>
            </a:r>
            <a:r>
              <a:rPr lang="en-US" dirty="0"/>
              <a:t> a </a:t>
            </a:r>
            <a:r>
              <a:rPr lang="en-US" dirty="0" err="1"/>
              <a:t>surselor</a:t>
            </a:r>
            <a:r>
              <a:rPr lang="ro-RO" dirty="0"/>
              <a:t> de unde au fost preluate </a:t>
            </a:r>
            <a:r>
              <a:rPr lang="ro-RO" dirty="0" err="1"/>
              <a:t>stirile</a:t>
            </a:r>
            <a:r>
              <a:rPr lang="ro-RO" dirty="0"/>
              <a:t>.</a:t>
            </a:r>
          </a:p>
          <a:p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1876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Analiza b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ugetul</a:t>
            </a:r>
            <a:r>
              <a:rPr lang="ro-R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personal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reprezintă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imagine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clară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veniturilor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cheltuielilor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noastre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o-R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înțelegem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 realist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oportunit</a:t>
            </a:r>
            <a:r>
              <a:rPr lang="ro-RO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ățile</a:t>
            </a:r>
            <a:r>
              <a:rPr lang="ro-R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economisire și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investiție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diverse </a:t>
            </a:r>
            <a:endParaRPr lang="ro-R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financiare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precum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criptomonedele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acțiunile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listate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bursă</a:t>
            </a:r>
            <a:r>
              <a:rPr lang="ro-R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 împreună, au o valoarea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o-R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 piața globală de aproape 95 de trilioane de dolari investiți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o-R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Totodată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știrilor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economice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contextul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investiții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o-R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necesară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deoarece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perspectivă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profundă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asupra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tendințelor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o-RO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pieței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riscurilor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asociate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86188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96fd5876e_0_2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96fd5876e_0_2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Obiectivul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principal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dezvolta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aplicație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bazată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 un model de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învățare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automată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pentru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clasificarea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 o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precizie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cât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mare a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știril</a:t>
            </a:r>
            <a:r>
              <a:rPr lang="ro-RO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financiare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ultimă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actualitate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realizarea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predicții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</a:t>
            </a:r>
            <a:r>
              <a:rPr lang="ro-RO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evoluției</a:t>
            </a:r>
            <a:r>
              <a:rPr lang="en-US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prețurilor</a:t>
            </a:r>
            <a:r>
              <a:rPr lang="ro-RO" sz="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în acord cu monitorizarea eficientă a bugetului personal.</a:t>
            </a:r>
            <a:endParaRPr lang="en-US" sz="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ro-RO" dirty="0"/>
              <a:t>Aplicațiile similare din acest domeniu se remarcă prin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consultan</a:t>
            </a:r>
            <a:r>
              <a:rPr lang="ro-RO" dirty="0" err="1"/>
              <a:t>ță</a:t>
            </a:r>
            <a:r>
              <a:rPr lang="ro-RO" dirty="0"/>
              <a:t> financiară</a:t>
            </a:r>
          </a:p>
          <a:p>
            <a:pPr marL="171450" indent="-171450">
              <a:buFontTx/>
              <a:buChar char="-"/>
            </a:pPr>
            <a:r>
              <a:rPr lang="ro-RO" dirty="0"/>
              <a:t>Recomandări personalizate pe baza predicțiilor </a:t>
            </a:r>
          </a:p>
          <a:p>
            <a:pPr marL="171450" indent="-171450">
              <a:buFontTx/>
              <a:buChar char="-"/>
            </a:pPr>
            <a:r>
              <a:rPr lang="ro-RO" dirty="0"/>
              <a:t>SI</a:t>
            </a:r>
          </a:p>
          <a:p>
            <a:pPr marL="171450" indent="-171450">
              <a:buFontTx/>
              <a:buChar char="-"/>
            </a:pPr>
            <a:r>
              <a:rPr lang="ro-RO" dirty="0"/>
              <a:t>Sisteme inteligente de investiție automată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5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ro-RO" dirty="0"/>
              <a:t>Tehnologiile folosite pentru îndeplinirea</a:t>
            </a:r>
            <a:r>
              <a:rPr lang="en-US" dirty="0"/>
              <a:t> </a:t>
            </a:r>
            <a:r>
              <a:rPr lang="ro-RO" dirty="0"/>
              <a:t>obiective</a:t>
            </a:r>
            <a:r>
              <a:rPr lang="en-US" dirty="0"/>
              <a:t>lor sunt: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mongoDB</a:t>
            </a:r>
            <a:r>
              <a:rPr lang="en-US" dirty="0"/>
              <a:t> pentru </a:t>
            </a:r>
            <a:r>
              <a:rPr lang="ro-RO" dirty="0"/>
              <a:t>baza de date, mai exact</a:t>
            </a:r>
            <a:r>
              <a:rPr lang="en-US" dirty="0"/>
              <a:t>: </a:t>
            </a:r>
            <a:r>
              <a:rPr lang="en-US" dirty="0" err="1"/>
              <a:t>stocarea</a:t>
            </a:r>
            <a:r>
              <a:rPr lang="en-US" dirty="0"/>
              <a:t> </a:t>
            </a:r>
            <a:r>
              <a:rPr lang="en-US" dirty="0" err="1"/>
              <a:t>tranzactiilor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informatiilor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utilizatori</a:t>
            </a:r>
            <a:endParaRPr lang="ro-RO" dirty="0"/>
          </a:p>
          <a:p>
            <a:pPr marL="171450" indent="-171450">
              <a:buFontTx/>
              <a:buChar char="-"/>
            </a:pPr>
            <a:r>
              <a:rPr lang="ro-RO" dirty="0"/>
              <a:t>Express și </a:t>
            </a:r>
            <a:r>
              <a:rPr lang="ro-RO" dirty="0" err="1"/>
              <a:t>Node</a:t>
            </a:r>
            <a:r>
              <a:rPr lang="ro-RO" dirty="0"/>
              <a:t> </a:t>
            </a:r>
            <a:r>
              <a:rPr lang="ro-RO" dirty="0" err="1"/>
              <a:t>js</a:t>
            </a:r>
            <a:r>
              <a:rPr lang="ro-RO" dirty="0"/>
              <a:t> pentru logica server-ului</a:t>
            </a:r>
          </a:p>
          <a:p>
            <a:pPr marL="171450" indent="-171450">
              <a:buFontTx/>
              <a:buChar char="-"/>
            </a:pPr>
            <a:r>
              <a:rPr lang="ro-RO" dirty="0" err="1"/>
              <a:t>React</a:t>
            </a:r>
            <a:r>
              <a:rPr lang="ro-RO" dirty="0"/>
              <a:t> pentru </a:t>
            </a:r>
            <a:r>
              <a:rPr lang="ro-RO" dirty="0" err="1"/>
              <a:t>interfata</a:t>
            </a:r>
            <a:r>
              <a:rPr lang="ro-RO" dirty="0"/>
              <a:t> cu utilizatorul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redarea</a:t>
            </a:r>
            <a:r>
              <a:rPr lang="en-US" dirty="0"/>
              <a:t> </a:t>
            </a:r>
            <a:r>
              <a:rPr lang="en-US" dirty="0" err="1"/>
              <a:t>evolutiei</a:t>
            </a:r>
            <a:r>
              <a:rPr lang="en-US" dirty="0"/>
              <a:t> in </a:t>
            </a:r>
            <a:r>
              <a:rPr lang="en-US" dirty="0" err="1"/>
              <a:t>timp</a:t>
            </a:r>
            <a:r>
              <a:rPr lang="en-US" dirty="0"/>
              <a:t> real a </a:t>
            </a:r>
            <a:r>
              <a:rPr lang="en-US" dirty="0" err="1"/>
              <a:t>activelor</a:t>
            </a:r>
            <a:r>
              <a:rPr lang="en-US" dirty="0"/>
              <a:t> </a:t>
            </a:r>
            <a:r>
              <a:rPr lang="en-US" dirty="0" err="1"/>
              <a:t>financiare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SI</a:t>
            </a:r>
            <a:endParaRPr lang="ro-RO" dirty="0"/>
          </a:p>
          <a:p>
            <a:pPr marL="171450" indent="-171450">
              <a:buFontTx/>
              <a:buChar char="-"/>
            </a:pPr>
            <a:r>
              <a:rPr lang="ro-RO" dirty="0" err="1"/>
              <a:t>Python</a:t>
            </a:r>
            <a:r>
              <a:rPr lang="ro-RO" dirty="0"/>
              <a:t> pentru antrenarea rețelei neuronale și extragerea datelor de pe internet</a:t>
            </a:r>
            <a:r>
              <a:rPr lang="en-US" dirty="0"/>
              <a:t>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carora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fi </a:t>
            </a:r>
            <a:r>
              <a:rPr lang="en-US" dirty="0" err="1"/>
              <a:t>realizate</a:t>
            </a:r>
            <a:r>
              <a:rPr lang="en-US" dirty="0"/>
              <a:t> </a:t>
            </a:r>
            <a:r>
              <a:rPr lang="en-US" dirty="0" err="1"/>
              <a:t>predictii</a:t>
            </a:r>
            <a:endParaRPr lang="ro-RO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04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priveste</a:t>
            </a:r>
            <a:r>
              <a:rPr lang="en-US" dirty="0"/>
              <a:t> a</a:t>
            </a:r>
            <a:r>
              <a:rPr lang="ro-RO" dirty="0" err="1"/>
              <a:t>rhitectura</a:t>
            </a:r>
            <a:r>
              <a:rPr lang="ro-RO" dirty="0"/>
              <a:t> aplicației</a:t>
            </a:r>
            <a:r>
              <a:rPr lang="en-US" dirty="0"/>
              <a:t> </a:t>
            </a:r>
            <a:r>
              <a:rPr lang="en-US" dirty="0" err="1"/>
              <a:t>propus</a:t>
            </a:r>
            <a:r>
              <a:rPr lang="ro-RO" dirty="0"/>
              <a:t>e</a:t>
            </a:r>
            <a:r>
              <a:rPr lang="en-US" dirty="0"/>
              <a:t>, </a:t>
            </a:r>
            <a:r>
              <a:rPr lang="en-US" dirty="0" err="1"/>
              <a:t>Twinvest</a:t>
            </a:r>
            <a:r>
              <a:rPr lang="en-US" dirty="0"/>
              <a:t>,</a:t>
            </a:r>
            <a:r>
              <a:rPr lang="ro-RO" dirty="0"/>
              <a:t> </a:t>
            </a:r>
            <a:r>
              <a:rPr lang="en-US" dirty="0" err="1"/>
              <a:t>aceasta</a:t>
            </a:r>
            <a:r>
              <a:rPr lang="en-US" dirty="0"/>
              <a:t> se</a:t>
            </a:r>
            <a:r>
              <a:rPr lang="ro-RO" dirty="0"/>
              <a:t> bazează pe un model de tip client-server astfel că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Partea</a:t>
            </a:r>
            <a:r>
              <a:rPr lang="en-US" dirty="0"/>
              <a:t> de client se</a:t>
            </a:r>
            <a:r>
              <a:rPr lang="ro-RO" dirty="0"/>
              <a:t> ocupă cu </a:t>
            </a:r>
            <a:r>
              <a:rPr lang="ro-RO" dirty="0" err="1"/>
              <a:t>interfata</a:t>
            </a:r>
            <a:r>
              <a:rPr lang="ro-RO" dirty="0"/>
              <a:t> grafica ce </a:t>
            </a:r>
            <a:r>
              <a:rPr lang="ro-RO" dirty="0" err="1"/>
              <a:t>ofera</a:t>
            </a:r>
            <a:r>
              <a:rPr lang="ro-RO" dirty="0"/>
              <a:t> </a:t>
            </a:r>
            <a:r>
              <a:rPr lang="ro-RO" dirty="0" err="1"/>
              <a:t>notificari</a:t>
            </a:r>
            <a:r>
              <a:rPr lang="ro-RO" dirty="0"/>
              <a:t> si </a:t>
            </a:r>
            <a:r>
              <a:rPr lang="ro-RO" dirty="0" err="1"/>
              <a:t>avertizari</a:t>
            </a:r>
            <a:r>
              <a:rPr lang="ro-RO" dirty="0"/>
              <a:t>, </a:t>
            </a:r>
            <a:r>
              <a:rPr lang="en-US" dirty="0" err="1"/>
              <a:t>statistici</a:t>
            </a:r>
            <a:r>
              <a:rPr lang="en-US" dirty="0"/>
              <a:t>, </a:t>
            </a:r>
            <a:r>
              <a:rPr lang="en-US" dirty="0" err="1"/>
              <a:t>setari</a:t>
            </a:r>
            <a:r>
              <a:rPr lang="en-US" dirty="0"/>
              <a:t> ale</a:t>
            </a:r>
            <a:r>
              <a:rPr lang="ro-RO" dirty="0"/>
              <a:t> </a:t>
            </a:r>
            <a:r>
              <a:rPr lang="ro-RO" dirty="0" err="1"/>
              <a:t>preferinte</a:t>
            </a:r>
            <a:r>
              <a:rPr lang="en-US" dirty="0"/>
              <a:t>lor</a:t>
            </a:r>
            <a:r>
              <a:rPr lang="ro-RO" dirty="0"/>
              <a:t>,</a:t>
            </a:r>
          </a:p>
          <a:p>
            <a:r>
              <a:rPr lang="ro-RO" dirty="0"/>
              <a:t>și diverse meniuri de navigare redate prin intermediul </a:t>
            </a:r>
            <a:r>
              <a:rPr lang="ro-RO" dirty="0" err="1"/>
              <a:t>implementarii</a:t>
            </a:r>
            <a:r>
              <a:rPr lang="ro-RO" dirty="0"/>
              <a:t> unor componente in </a:t>
            </a:r>
            <a:r>
              <a:rPr lang="ro-RO" dirty="0" err="1"/>
              <a:t>React</a:t>
            </a:r>
            <a:r>
              <a:rPr lang="ro-RO" dirty="0"/>
              <a:t>. </a:t>
            </a:r>
          </a:p>
          <a:p>
            <a:endParaRPr lang="ro-RO" dirty="0"/>
          </a:p>
          <a:p>
            <a:r>
              <a:rPr lang="ro-RO" dirty="0"/>
              <a:t>In timp ce</a:t>
            </a:r>
            <a:r>
              <a:rPr lang="en-US" dirty="0"/>
              <a:t>: </a:t>
            </a:r>
            <a:r>
              <a:rPr lang="en-US" dirty="0" err="1"/>
              <a:t>partea</a:t>
            </a:r>
            <a:r>
              <a:rPr lang="en-US" dirty="0"/>
              <a:t> de server </a:t>
            </a:r>
            <a:r>
              <a:rPr lang="en-US" dirty="0" err="1"/>
              <a:t>concentreaza</a:t>
            </a:r>
            <a:r>
              <a:rPr lang="ro-RO" dirty="0"/>
              <a:t> 3 componente principale </a:t>
            </a:r>
            <a:r>
              <a:rPr lang="ro-RO" dirty="0" err="1"/>
              <a:t>dupa</a:t>
            </a:r>
            <a:r>
              <a:rPr lang="ro-RO" dirty="0"/>
              <a:t> cum </a:t>
            </a:r>
            <a:r>
              <a:rPr lang="ro-RO" dirty="0" err="1"/>
              <a:t>urmeaza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infrastructura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presupune</a:t>
            </a:r>
            <a:r>
              <a:rPr lang="en-US" dirty="0"/>
              <a:t>: </a:t>
            </a:r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asincrona</a:t>
            </a:r>
            <a:r>
              <a:rPr lang="en-US" dirty="0"/>
              <a:t>, </a:t>
            </a:r>
            <a:r>
              <a:rPr lang="en-US" dirty="0" err="1"/>
              <a:t>gestionarea</a:t>
            </a:r>
            <a:r>
              <a:rPr lang="en-US" dirty="0"/>
              <a:t> </a:t>
            </a:r>
            <a:r>
              <a:rPr lang="en-US" dirty="0" err="1"/>
              <a:t>erorilor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servicii</a:t>
            </a:r>
            <a:r>
              <a:rPr lang="en-US" dirty="0"/>
              <a:t> de </a:t>
            </a:r>
            <a:r>
              <a:rPr lang="en-US" dirty="0" err="1"/>
              <a:t>autentificare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accesul</a:t>
            </a:r>
            <a:r>
              <a:rPr lang="en-US" dirty="0"/>
              <a:t> la date </a:t>
            </a:r>
            <a:r>
              <a:rPr lang="en-US" dirty="0" err="1"/>
              <a:t>prin</a:t>
            </a:r>
            <a:r>
              <a:rPr lang="en-US" dirty="0"/>
              <a:t>: </a:t>
            </a:r>
            <a:r>
              <a:rPr lang="en-US" dirty="0" err="1"/>
              <a:t>baza</a:t>
            </a:r>
            <a:r>
              <a:rPr lang="en-US" dirty="0"/>
              <a:t> de date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colectarea</a:t>
            </a:r>
            <a:r>
              <a:rPr lang="en-US" dirty="0"/>
              <a:t> </a:t>
            </a:r>
            <a:r>
              <a:rPr lang="en-US" dirty="0" err="1"/>
              <a:t>stirilor</a:t>
            </a:r>
            <a:r>
              <a:rPr lang="en-US" dirty="0"/>
              <a:t> google news </a:t>
            </a:r>
            <a:r>
              <a:rPr lang="en-US" dirty="0" err="1"/>
              <a:t>si</a:t>
            </a:r>
            <a:r>
              <a:rPr lang="en-US" dirty="0"/>
              <a:t> a </a:t>
            </a:r>
            <a:r>
              <a:rPr lang="en-US" dirty="0" err="1"/>
              <a:t>postarilor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contin</a:t>
            </a:r>
            <a:r>
              <a:rPr lang="en-US" dirty="0"/>
              <a:t> </a:t>
            </a:r>
            <a:r>
              <a:rPr lang="en-US" dirty="0" err="1"/>
              <a:t>termeni</a:t>
            </a:r>
            <a:r>
              <a:rPr lang="en-US" dirty="0"/>
              <a:t> economici </a:t>
            </a:r>
            <a:r>
              <a:rPr lang="en-US" dirty="0" err="1"/>
              <a:t>folosind</a:t>
            </a:r>
            <a:r>
              <a:rPr lang="en-US" dirty="0"/>
              <a:t> Twitter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Si </a:t>
            </a:r>
            <a:r>
              <a:rPr lang="en-US" dirty="0" err="1"/>
              <a:t>logica</a:t>
            </a:r>
            <a:r>
              <a:rPr lang="en-US" dirty="0"/>
              <a:t> </a:t>
            </a:r>
            <a:r>
              <a:rPr lang="en-US" dirty="0" err="1"/>
              <a:t>efectiva</a:t>
            </a:r>
            <a:r>
              <a:rPr lang="en-US" dirty="0"/>
              <a:t> a </a:t>
            </a:r>
            <a:r>
              <a:rPr lang="en-US" dirty="0" err="1"/>
              <a:t>aplica</a:t>
            </a:r>
            <a:r>
              <a:rPr lang="ro-RO" dirty="0" err="1"/>
              <a:t>ției</a:t>
            </a:r>
            <a:r>
              <a:rPr lang="ro-RO" dirty="0"/>
              <a:t> ce presupune</a:t>
            </a:r>
            <a:r>
              <a:rPr lang="en-US" dirty="0"/>
              <a:t>: </a:t>
            </a:r>
            <a:r>
              <a:rPr lang="en-US" dirty="0" err="1"/>
              <a:t>gestionarea</a:t>
            </a:r>
            <a:r>
              <a:rPr lang="en-US" dirty="0"/>
              <a:t> </a:t>
            </a:r>
            <a:r>
              <a:rPr lang="en-US" dirty="0" err="1"/>
              <a:t>bugetului</a:t>
            </a:r>
            <a:r>
              <a:rPr lang="ro-RO" dirty="0"/>
              <a:t>,</a:t>
            </a:r>
            <a:r>
              <a:rPr lang="en-US" dirty="0"/>
              <a:t> </a:t>
            </a:r>
            <a:r>
              <a:rPr lang="ro-RO" dirty="0"/>
              <a:t>generarea conținutului personalizat pe baza preferințelor</a:t>
            </a:r>
          </a:p>
          <a:p>
            <a:pPr marL="0" indent="0">
              <a:buFontTx/>
              <a:buNone/>
            </a:pPr>
            <a:r>
              <a:rPr lang="en-US" dirty="0" err="1"/>
              <a:t>si</a:t>
            </a:r>
            <a:r>
              <a:rPr lang="en-US" dirty="0"/>
              <a:t> </a:t>
            </a:r>
            <a:r>
              <a:rPr lang="ro-RO" dirty="0"/>
              <a:t>clasificarea</a:t>
            </a:r>
            <a:r>
              <a:rPr lang="en-US" dirty="0"/>
              <a:t> </a:t>
            </a:r>
            <a:r>
              <a:rPr lang="ro-RO" dirty="0"/>
              <a:t>știrilor in vederea </a:t>
            </a:r>
            <a:r>
              <a:rPr lang="ro-RO" dirty="0" err="1"/>
              <a:t>efectuarii</a:t>
            </a:r>
            <a:r>
              <a:rPr lang="ro-RO" dirty="0"/>
              <a:t> de </a:t>
            </a:r>
            <a:r>
              <a:rPr lang="ro-RO" dirty="0" err="1"/>
              <a:t>predictii</a:t>
            </a:r>
            <a:r>
              <a:rPr lang="ro-RO" dirty="0"/>
              <a:t> ale </a:t>
            </a:r>
            <a:r>
              <a:rPr lang="ro-RO" dirty="0" err="1"/>
              <a:t>evolutiei</a:t>
            </a:r>
            <a:r>
              <a:rPr lang="ro-RO" dirty="0"/>
              <a:t> preturilor. 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8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Setul de date utilizat în cadrul modelului de </a:t>
            </a:r>
            <a:r>
              <a:rPr lang="ro-RO" dirty="0" err="1"/>
              <a:t>invățare</a:t>
            </a:r>
            <a:r>
              <a:rPr lang="ro-RO" dirty="0"/>
              <a:t> automată conține știri despre toate companiile listate la bursa de valori din Finlanda </a:t>
            </a:r>
          </a:p>
          <a:p>
            <a:endParaRPr lang="ro-RO" dirty="0"/>
          </a:p>
          <a:p>
            <a:r>
              <a:rPr lang="ro-RO" dirty="0"/>
              <a:t>Si este de tipul (</a:t>
            </a:r>
            <a:r>
              <a:rPr lang="en-US" dirty="0"/>
              <a:t>sentiment, </a:t>
            </a:r>
            <a:r>
              <a:rPr lang="ro-RO" dirty="0"/>
              <a:t>ce poate fi pozitiv, negativ sau neutru</a:t>
            </a:r>
          </a:p>
          <a:p>
            <a:r>
              <a:rPr lang="ro-RO" dirty="0"/>
              <a:t>și </a:t>
            </a:r>
            <a:r>
              <a:rPr lang="en-US" dirty="0" err="1"/>
              <a:t>titlu</a:t>
            </a:r>
            <a:r>
              <a:rPr lang="en-US" dirty="0"/>
              <a:t> </a:t>
            </a:r>
            <a:r>
              <a:rPr lang="ro-RO" dirty="0"/>
              <a:t>știre, 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Stirile</a:t>
            </a:r>
            <a:r>
              <a:rPr lang="en-US" dirty="0"/>
              <a:t> au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ro-RO" dirty="0"/>
              <a:t>clasificat</a:t>
            </a:r>
            <a:r>
              <a:rPr lang="en-US" dirty="0"/>
              <a:t>e</a:t>
            </a:r>
            <a:r>
              <a:rPr lang="ro-RO" dirty="0"/>
              <a:t> </a:t>
            </a:r>
            <a:r>
              <a:rPr lang="en-US" dirty="0"/>
              <a:t>de </a:t>
            </a:r>
            <a:r>
              <a:rPr lang="en-US" dirty="0" err="1"/>
              <a:t>catre</a:t>
            </a:r>
            <a:r>
              <a:rPr lang="en-US" dirty="0"/>
              <a:t> 16 evaluator</a:t>
            </a:r>
            <a:r>
              <a:rPr lang="ro-RO" dirty="0"/>
              <a:t>i</a:t>
            </a:r>
            <a:r>
              <a:rPr lang="en-US" dirty="0"/>
              <a:t> </a:t>
            </a:r>
            <a:r>
              <a:rPr lang="ro-RO" dirty="0"/>
              <a:t>cu </a:t>
            </a:r>
            <a:r>
              <a:rPr lang="ro-RO" dirty="0" err="1"/>
              <a:t>specializari</a:t>
            </a:r>
            <a:r>
              <a:rPr lang="ro-RO" dirty="0"/>
              <a:t> in domeniul economic în funcție de impactul pe care </a:t>
            </a:r>
            <a:r>
              <a:rPr lang="en-US" dirty="0" err="1"/>
              <a:t>acestea</a:t>
            </a:r>
            <a:r>
              <a:rPr lang="ro-RO" dirty="0"/>
              <a:t> </a:t>
            </a:r>
            <a:r>
              <a:rPr lang="ro-RO" dirty="0" err="1"/>
              <a:t>il</a:t>
            </a:r>
            <a:r>
              <a:rPr lang="ro-RO" dirty="0"/>
              <a:t> pot avea asupra </a:t>
            </a:r>
            <a:r>
              <a:rPr lang="en-US" dirty="0" err="1"/>
              <a:t>economiei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35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ro-RO" dirty="0"/>
              <a:t>În continuare, pentru antrenarea rețelei neuronale, acest set de date a fost vectorizat folosind modelul </a:t>
            </a:r>
            <a:r>
              <a:rPr lang="ro-RO" dirty="0" err="1"/>
              <a:t>preantrenat</a:t>
            </a:r>
            <a:endParaRPr lang="ro-RO" dirty="0"/>
          </a:p>
          <a:p>
            <a:r>
              <a:rPr lang="ro-RO" dirty="0"/>
              <a:t>BERT ce se </a:t>
            </a:r>
            <a:r>
              <a:rPr lang="ro-RO" dirty="0" err="1"/>
              <a:t>foloseste</a:t>
            </a:r>
            <a:r>
              <a:rPr lang="ro-RO" dirty="0"/>
              <a:t> de mecanisme de </a:t>
            </a:r>
            <a:r>
              <a:rPr lang="ro-RO" dirty="0" err="1"/>
              <a:t>atentie</a:t>
            </a:r>
            <a:r>
              <a:rPr lang="ro-RO" dirty="0"/>
              <a:t>) pentru a </a:t>
            </a:r>
            <a:r>
              <a:rPr lang="ro-RO" dirty="0" err="1"/>
              <a:t>obtine</a:t>
            </a:r>
            <a:r>
              <a:rPr lang="ro-RO" dirty="0"/>
              <a:t> o reprezentare numerica știrilor. </a:t>
            </a:r>
          </a:p>
          <a:p>
            <a:endParaRPr lang="ro-RO" dirty="0"/>
          </a:p>
          <a:p>
            <a:r>
              <a:rPr lang="ro-RO" dirty="0" err="1"/>
              <a:t>Reteaua</a:t>
            </a:r>
            <a:r>
              <a:rPr lang="ro-RO" dirty="0"/>
              <a:t> neurala folosita este de tip </a:t>
            </a:r>
            <a:r>
              <a:rPr lang="ro-RO" dirty="0" err="1"/>
              <a:t>Feedforward</a:t>
            </a:r>
            <a:r>
              <a:rPr lang="ro-RO" dirty="0"/>
              <a:t> </a:t>
            </a:r>
            <a:r>
              <a:rPr lang="en-US" dirty="0" err="1"/>
              <a:t>astfel</a:t>
            </a:r>
            <a:r>
              <a:rPr lang="en-US" dirty="0"/>
              <a:t> c</a:t>
            </a:r>
            <a:r>
              <a:rPr lang="ro-RO" dirty="0"/>
              <a:t>ă informația se va propaga într-o singură direcție</a:t>
            </a:r>
            <a:r>
              <a:rPr lang="en-US" dirty="0"/>
              <a:t>:</a:t>
            </a:r>
            <a:endParaRPr lang="ro-RO" dirty="0"/>
          </a:p>
          <a:p>
            <a:r>
              <a:rPr lang="ro-RO" dirty="0"/>
              <a:t>De la stratul de intrare ce conține valorile de intrare ale datelor, până la stratul de ieșire ce conține </a:t>
            </a:r>
            <a:r>
              <a:rPr lang="en-US" dirty="0"/>
              <a:t>3 </a:t>
            </a:r>
            <a:r>
              <a:rPr lang="en-US" dirty="0" err="1"/>
              <a:t>neuroni</a:t>
            </a:r>
            <a:r>
              <a:rPr lang="en-US" dirty="0"/>
              <a:t> </a:t>
            </a:r>
            <a:r>
              <a:rPr lang="en-US" dirty="0" err="1"/>
              <a:t>reprezent</a:t>
            </a:r>
            <a:r>
              <a:rPr lang="ro-RO" dirty="0" err="1"/>
              <a:t>ând</a:t>
            </a:r>
            <a:endParaRPr lang="ro-RO" dirty="0"/>
          </a:p>
          <a:p>
            <a:r>
              <a:rPr lang="en-US" dirty="0" err="1"/>
              <a:t>cele</a:t>
            </a:r>
            <a:r>
              <a:rPr lang="en-US" dirty="0"/>
              <a:t> 3 </a:t>
            </a:r>
            <a:r>
              <a:rPr lang="ro-RO" dirty="0"/>
              <a:t>clase</a:t>
            </a:r>
            <a:r>
              <a:rPr lang="en-US" dirty="0"/>
              <a:t> </a:t>
            </a:r>
            <a:r>
              <a:rPr lang="en-US" dirty="0" err="1"/>
              <a:t>posibile</a:t>
            </a:r>
            <a:r>
              <a:rPr lang="en-US" dirty="0"/>
              <a:t>: </a:t>
            </a:r>
            <a:r>
              <a:rPr lang="en-US" dirty="0" err="1"/>
              <a:t>pozitiv</a:t>
            </a:r>
            <a:r>
              <a:rPr lang="en-US" dirty="0"/>
              <a:t>, negative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neutru</a:t>
            </a:r>
            <a:r>
              <a:rPr lang="en-US" dirty="0"/>
              <a:t>.</a:t>
            </a:r>
            <a:endParaRPr lang="ro-RO" dirty="0"/>
          </a:p>
          <a:p>
            <a:endParaRPr lang="en-US" dirty="0"/>
          </a:p>
          <a:p>
            <a:r>
              <a:rPr lang="en-US" dirty="0" err="1"/>
              <a:t>Totodata</a:t>
            </a:r>
            <a:r>
              <a:rPr lang="en-US" dirty="0"/>
              <a:t>, pentru </a:t>
            </a:r>
            <a:r>
              <a:rPr lang="en-US" dirty="0" err="1"/>
              <a:t>gasirea</a:t>
            </a:r>
            <a:r>
              <a:rPr lang="en-US" dirty="0"/>
              <a:t> </a:t>
            </a:r>
            <a:r>
              <a:rPr lang="en-US" dirty="0" err="1"/>
              <a:t>celei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bune</a:t>
            </a:r>
            <a:r>
              <a:rPr lang="en-US" dirty="0"/>
              <a:t> </a:t>
            </a:r>
            <a:r>
              <a:rPr lang="en-US" dirty="0" err="1"/>
              <a:t>configuratii</a:t>
            </a:r>
            <a:r>
              <a:rPr lang="en-US" dirty="0"/>
              <a:t> a </a:t>
            </a:r>
            <a:r>
              <a:rPr lang="en-US" dirty="0" err="1"/>
              <a:t>modelului</a:t>
            </a:r>
            <a:r>
              <a:rPr lang="en-US" dirty="0"/>
              <a:t>, s-a </a:t>
            </a:r>
            <a:r>
              <a:rPr lang="en-US" dirty="0" err="1"/>
              <a:t>folosit</a:t>
            </a:r>
            <a:r>
              <a:rPr lang="en-US" dirty="0"/>
              <a:t> </a:t>
            </a:r>
            <a:r>
              <a:rPr lang="en-US" dirty="0" err="1"/>
              <a:t>tehnica</a:t>
            </a:r>
            <a:r>
              <a:rPr lang="en-US" dirty="0"/>
              <a:t> Grid Search </a:t>
            </a:r>
            <a:r>
              <a:rPr lang="en-US" dirty="0" err="1"/>
              <a:t>ce</a:t>
            </a:r>
            <a:r>
              <a:rPr lang="ro-RO" dirty="0"/>
              <a:t> presupune</a:t>
            </a:r>
            <a:r>
              <a:rPr lang="en-US" dirty="0"/>
              <a:t>:</a:t>
            </a:r>
          </a:p>
          <a:p>
            <a:r>
              <a:rPr lang="en-US" sz="800" dirty="0">
                <a:latin typeface="Fira Sans Extra Condensed" panose="020B0503050000020004" pitchFamily="34" charset="0"/>
              </a:rPr>
              <a:t>- </a:t>
            </a:r>
            <a:r>
              <a:rPr lang="ro-RO" sz="800" dirty="0">
                <a:latin typeface="Fira Sans Extra Condensed" panose="020B0503050000020004" pitchFamily="34" charset="0"/>
              </a:rPr>
              <a:t>antrenarea rețelei neuronale cu o serie de </a:t>
            </a:r>
            <a:r>
              <a:rPr lang="ro-RO" sz="800" dirty="0" err="1">
                <a:latin typeface="Fira Sans Extra Condensed" panose="020B0503050000020004" pitchFamily="34" charset="0"/>
              </a:rPr>
              <a:t>hiperparametri</a:t>
            </a:r>
            <a:endParaRPr lang="ro-RO" sz="800" dirty="0">
              <a:latin typeface="Fira Sans Extra Condensed" panose="020B0503050000020004" pitchFamily="34" charset="0"/>
            </a:endParaRPr>
          </a:p>
          <a:p>
            <a:r>
              <a:rPr lang="en-US" sz="800" dirty="0">
                <a:latin typeface="Fira Sans Extra Condensed" panose="020B0503050000020004" pitchFamily="34" charset="0"/>
              </a:rPr>
              <a:t>- </a:t>
            </a:r>
            <a:r>
              <a:rPr lang="ro-RO" sz="800" dirty="0">
                <a:latin typeface="Fira Sans Extra Condensed" panose="020B0503050000020004" pitchFamily="34" charset="0"/>
              </a:rPr>
              <a:t>calcularea </a:t>
            </a:r>
            <a:r>
              <a:rPr lang="ro-RO" sz="800" dirty="0" err="1">
                <a:latin typeface="Fira Sans Extra Condensed" panose="020B0503050000020004" pitchFamily="34" charset="0"/>
              </a:rPr>
              <a:t>acurateții</a:t>
            </a:r>
            <a:r>
              <a:rPr lang="ro-RO" sz="800" dirty="0">
                <a:latin typeface="Fira Sans Extra Condensed" panose="020B0503050000020004" pitchFamily="34" charset="0"/>
              </a:rPr>
              <a:t> la fiecare iterație</a:t>
            </a:r>
          </a:p>
          <a:p>
            <a:r>
              <a:rPr lang="en-US" sz="800" dirty="0">
                <a:latin typeface="Fira Sans Extra Condensed" panose="020B0503050000020004" pitchFamily="34" charset="0"/>
              </a:rPr>
              <a:t>- </a:t>
            </a:r>
            <a:r>
              <a:rPr lang="ro-RO" sz="800" dirty="0">
                <a:latin typeface="Fira Sans Extra Condensed" panose="020B0503050000020004" pitchFamily="34" charset="0"/>
              </a:rPr>
              <a:t>salvarea setului de valori care are cel mai bun rezultat</a:t>
            </a:r>
            <a:endParaRPr lang="en-US" sz="800" dirty="0">
              <a:latin typeface="Fira Sans Extra Condensed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438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Rezultatul</a:t>
            </a:r>
            <a:r>
              <a:rPr lang="en-US" dirty="0"/>
              <a:t> final al a</a:t>
            </a:r>
            <a:r>
              <a:rPr lang="ro-RO" dirty="0" err="1"/>
              <a:t>ntrenării</a:t>
            </a:r>
            <a:r>
              <a:rPr lang="ro-RO" dirty="0"/>
              <a:t> </a:t>
            </a:r>
            <a:r>
              <a:rPr lang="en-US" dirty="0" err="1"/>
              <a:t>inregistreaza</a:t>
            </a:r>
            <a:r>
              <a:rPr lang="en-US" dirty="0"/>
              <a:t> o </a:t>
            </a:r>
            <a:r>
              <a:rPr lang="en-US" dirty="0" err="1"/>
              <a:t>acurate</a:t>
            </a:r>
            <a:r>
              <a:rPr lang="ro-RO" dirty="0" err="1"/>
              <a:t>țe</a:t>
            </a:r>
            <a:r>
              <a:rPr lang="ro-RO" dirty="0"/>
              <a:t> de aproape 70% reprezentând raportul dintre </a:t>
            </a:r>
            <a:r>
              <a:rPr lang="ro-RO" dirty="0" err="1"/>
              <a:t>numarul</a:t>
            </a:r>
            <a:r>
              <a:rPr lang="ro-RO" dirty="0"/>
              <a:t> de știri clasificate corect</a:t>
            </a:r>
          </a:p>
          <a:p>
            <a:r>
              <a:rPr lang="ro-RO" dirty="0"/>
              <a:t>Si </a:t>
            </a:r>
            <a:r>
              <a:rPr lang="ro-RO" dirty="0" err="1"/>
              <a:t>numarul</a:t>
            </a:r>
            <a:r>
              <a:rPr lang="ro-RO" dirty="0"/>
              <a:t> total de </a:t>
            </a:r>
            <a:r>
              <a:rPr lang="ro-RO" dirty="0" err="1"/>
              <a:t>stiri</a:t>
            </a:r>
            <a:r>
              <a:rPr lang="ro-RO" dirty="0"/>
              <a:t> din setul de antrenare. </a:t>
            </a:r>
            <a:r>
              <a:rPr lang="ro-RO" dirty="0" err="1"/>
              <a:t>Evolutia</a:t>
            </a:r>
            <a:r>
              <a:rPr lang="ro-RO" dirty="0"/>
              <a:t> acesteia în procesul de </a:t>
            </a:r>
            <a:r>
              <a:rPr lang="ro-RO" dirty="0" err="1"/>
              <a:t>invățare</a:t>
            </a:r>
            <a:r>
              <a:rPr lang="ro-RO" dirty="0"/>
              <a:t> pentru fiecare epoca se poate observa in graficul de sus. </a:t>
            </a:r>
          </a:p>
          <a:p>
            <a:endParaRPr lang="en-US" dirty="0"/>
          </a:p>
          <a:p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În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timpul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antrenării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modelul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își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îmbunătățește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performanța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minimizarea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funcției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pierdere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care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măsoară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discrepanța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dintre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predicțiile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modelului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și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valorile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reale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din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datele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antrenament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-&gt; de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aici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rezulta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ca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modelul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reuseste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sa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generalizeze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din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in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mai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bine </a:t>
            </a:r>
            <a:endParaRPr lang="en-US" dirty="0"/>
          </a:p>
          <a:p>
            <a:endParaRPr lang="ro-RO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/>
              <a:t>In mijloc este reprezentarea matricei de confuzie ce are pe diagonala principala </a:t>
            </a:r>
            <a:r>
              <a:rPr lang="ro-RO" dirty="0" err="1"/>
              <a:t>numarul</a:t>
            </a:r>
            <a:r>
              <a:rPr lang="ro-RO" dirty="0"/>
              <a:t> de </a:t>
            </a:r>
            <a:r>
              <a:rPr lang="ro-RO" dirty="0" err="1"/>
              <a:t>clasificari</a:t>
            </a:r>
            <a:r>
              <a:rPr lang="ro-RO" dirty="0"/>
              <a:t> corecte pentru fiecare categorie.</a:t>
            </a:r>
          </a:p>
        </p:txBody>
      </p:sp>
    </p:spTree>
    <p:extLst>
      <p:ext uri="{BB962C8B-B14F-4D97-AF65-F5344CB8AC3E}">
        <p14:creationId xmlns:p14="http://schemas.microsoft.com/office/powerpoint/2010/main" val="78871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535F1-4E76-4DA1-A96F-595CD88F98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421DA03-8BCD-3227-FF0D-99488AA45411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CE4A788-CE2D-0B35-F5CB-B6630B7C2FC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1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9409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97270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18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7618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5284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48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47288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535F1-4E76-4DA1-A96F-595CD88F984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5B19CE-BBA9-3A5B-A3B8-9D1BFAFFE9D6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DAE3D73-E91E-51D8-2673-1C0E6ADFDA73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F92390D-FEB7-5A26-72AD-13D1B6E16138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77CB7-2023-77F8-72CA-0E13EFF9AB99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C82F479-017C-E65D-3260-035F29CC1C0B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06120E-DF54-D656-28AB-247D2223D495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6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123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Image 0" descr="preencoded.png">
            <a:extLst>
              <a:ext uri="{FF2B5EF4-FFF2-40B4-BE49-F238E27FC236}">
                <a16:creationId xmlns:a16="http://schemas.microsoft.com/office/drawing/2014/main" id="{A1F65FC4-AE9B-99C4-82AB-37ED52EF5D41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0C6B7152-3E4A-1CAF-FE75-5D96AF005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2" name="Image 5" descr="preencoded.png">
            <a:extLst>
              <a:ext uri="{FF2B5EF4-FFF2-40B4-BE49-F238E27FC236}">
                <a16:creationId xmlns:a16="http://schemas.microsoft.com/office/drawing/2014/main" id="{397D4383-5A43-B5AE-DC6F-263F48E4566C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6" descr="preencoded.png">
            <a:extLst>
              <a:ext uri="{FF2B5EF4-FFF2-40B4-BE49-F238E27FC236}">
                <a16:creationId xmlns:a16="http://schemas.microsoft.com/office/drawing/2014/main" id="{7244BC50-4CB5-C687-D80E-389063A645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92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D45E040-8278-AF56-9B36-956B406B1FE7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51643B6-BA61-639C-AF6F-3D83BF1D6335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74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93BE524-6990-55C9-A26F-0FB3C776868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B3EF14-E572-187A-E9E9-A6E7252C9965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9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74F925A-CE10-E4CB-153E-D0AAB52E36D8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27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29F73BA-3613-9CFE-DFCF-3D81ECDE7A76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73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ED812-4EF6-45BE-AB46-492D6D0B8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1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4" r:id="rId15"/>
    <p:sldLayoutId id="2147483673" r:id="rId16"/>
    <p:sldLayoutId id="2147483655" r:id="rId17"/>
    <p:sldLayoutId id="2147483654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docs.google.com/spreadsheets/d/19FeIRuXJx9UT93clUlzz1NoXdboyWKnovnHMDtdCS48/copy#gid=48148719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227" y="1260541"/>
            <a:ext cx="7013448" cy="2168459"/>
          </a:xfrm>
        </p:spPr>
        <p:txBody>
          <a:bodyPr/>
          <a:lstStyle/>
          <a:p>
            <a:pPr algn="ctr"/>
            <a:r>
              <a:rPr lang="en-US" sz="4800" dirty="0" err="1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sz="4800" cap="none" dirty="0" err="1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plica</a:t>
            </a:r>
            <a:r>
              <a:rPr lang="ro-RO" sz="4800" cap="none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ție web pentru analiza datelor din domeniul economic </a:t>
            </a:r>
            <a:endParaRPr lang="en-US" sz="4800" dirty="0">
              <a:latin typeface="Fira Sans Extra Condensed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4147" y="4275501"/>
            <a:ext cx="4943705" cy="1068872"/>
          </a:xfrm>
        </p:spPr>
        <p:txBody>
          <a:bodyPr/>
          <a:lstStyle/>
          <a:p>
            <a:r>
              <a:rPr lang="ro-RO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Coordonatori</a:t>
            </a:r>
          </a:p>
          <a:p>
            <a:r>
              <a:rPr lang="fr-FR" sz="2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Prof.dr.ing</a:t>
            </a:r>
            <a:r>
              <a:rPr lang="fr-FR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fr-FR" sz="2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Mihnea</a:t>
            </a:r>
            <a:r>
              <a:rPr lang="fr-FR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-Alexandru MOISESCU</a:t>
            </a:r>
            <a:endParaRPr lang="ro-RO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As.drd.ing</a:t>
            </a: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Miruna</a:t>
            </a:r>
            <a:r>
              <a:rPr lang="en-US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-Elena ILIUȚĂ </a:t>
            </a:r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72" name="Subtitle 2">
            <a:extLst>
              <a:ext uri="{FF2B5EF4-FFF2-40B4-BE49-F238E27FC236}">
                <a16:creationId xmlns:a16="http://schemas.microsoft.com/office/drawing/2014/main" id="{E57F5751-0E5C-C9D5-B87A-811F1C7BDF18}"/>
              </a:ext>
            </a:extLst>
          </p:cNvPr>
          <p:cNvSpPr txBox="1">
            <a:spLocks/>
          </p:cNvSpPr>
          <p:nvPr/>
        </p:nvSpPr>
        <p:spPr>
          <a:xfrm>
            <a:off x="9084387" y="4275501"/>
            <a:ext cx="4603960" cy="11667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Absolvent</a:t>
            </a:r>
          </a:p>
          <a:p>
            <a:r>
              <a:rPr lang="ro-RO" sz="20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Anca-Maria Ciuciu</a:t>
            </a:r>
            <a:endParaRPr lang="en-US" sz="2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73" name="Picture 372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2021445F-D043-D15D-C5B8-3DCB3DC0F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564" y="5902993"/>
            <a:ext cx="851606" cy="74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Picture 373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7CA36712-C661-D8F9-F7EA-1F09081E8C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095" y="5797745"/>
            <a:ext cx="911478" cy="9533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E69097F-8BFF-876E-6820-95D64DCFB7CC}"/>
              </a:ext>
            </a:extLst>
          </p:cNvPr>
          <p:cNvSpPr txBox="1">
            <a:spLocks/>
          </p:cNvSpPr>
          <p:nvPr/>
        </p:nvSpPr>
        <p:spPr>
          <a:xfrm>
            <a:off x="5346785" y="6008240"/>
            <a:ext cx="5340824" cy="7428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o-RO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Universitatea Politehnica din București</a:t>
            </a: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Facultatea</a:t>
            </a:r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Automatic</a:t>
            </a:r>
            <a:r>
              <a:rPr lang="ro-RO" sz="1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ă și Calculatoare </a:t>
            </a:r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8354B-9FDD-076B-6774-AD727A4D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ro-RO" dirty="0"/>
              <a:t>9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865F0-424C-F27D-221E-02D0EC86C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4" y="3846581"/>
            <a:ext cx="7327223" cy="16675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B8A652-D9F0-66BF-BA85-0C1E0DB837E6}"/>
              </a:ext>
            </a:extLst>
          </p:cNvPr>
          <p:cNvSpPr txBox="1"/>
          <p:nvPr/>
        </p:nvSpPr>
        <p:spPr>
          <a:xfrm>
            <a:off x="755092" y="174344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Formula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scorului</a:t>
            </a: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</a:t>
            </a:r>
            <a:endParaRPr lang="en-US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20F801-FD43-C093-C203-6079D2771568}"/>
              </a:ext>
            </a:extLst>
          </p:cNvPr>
          <p:cNvSpPr txBox="1">
            <a:spLocks/>
          </p:cNvSpPr>
          <p:nvPr/>
        </p:nvSpPr>
        <p:spPr>
          <a:xfrm>
            <a:off x="-1983207" y="192148"/>
            <a:ext cx="10984831" cy="8416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dirty="0">
                <a:solidFill>
                  <a:schemeClr val="tx1"/>
                </a:solidFill>
                <a:latin typeface="Fira Sans Extra Condensed" panose="020B0503050000020004" pitchFamily="34" charset="0"/>
                <a:cs typeface="Calibri" panose="020F0502020204030204" pitchFamily="34" charset="0"/>
              </a:rPr>
              <a:t>Calcularea predicției</a:t>
            </a:r>
            <a:endParaRPr lang="en-US" sz="4000" dirty="0">
              <a:solidFill>
                <a:schemeClr val="tx1"/>
              </a:solidFill>
              <a:latin typeface="Fira Sans Extra Condensed" panose="020B05030500000200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Google Shape;1376;p31" title="Gráfico">
            <a:hlinkClick r:id="rId4"/>
            <a:extLst>
              <a:ext uri="{FF2B5EF4-FFF2-40B4-BE49-F238E27FC236}">
                <a16:creationId xmlns:a16="http://schemas.microsoft.com/office/drawing/2014/main" id="{5562DB4D-7D82-C7A6-497C-C2C0912B35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7709" y="3428497"/>
            <a:ext cx="3580486" cy="2233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378;p31">
            <a:extLst>
              <a:ext uri="{FF2B5EF4-FFF2-40B4-BE49-F238E27FC236}">
                <a16:creationId xmlns:a16="http://schemas.microsoft.com/office/drawing/2014/main" id="{65B55307-AA3C-F7DE-7D68-09EEE5AE0402}"/>
              </a:ext>
            </a:extLst>
          </p:cNvPr>
          <p:cNvGrpSpPr/>
          <p:nvPr/>
        </p:nvGrpSpPr>
        <p:grpSpPr>
          <a:xfrm flipH="1">
            <a:off x="9467952" y="3376083"/>
            <a:ext cx="2085942" cy="2246931"/>
            <a:chOff x="457200" y="1322450"/>
            <a:chExt cx="3281689" cy="3409523"/>
          </a:xfrm>
        </p:grpSpPr>
        <p:sp>
          <p:nvSpPr>
            <p:cNvPr id="19" name="Google Shape;1379;p31">
              <a:extLst>
                <a:ext uri="{FF2B5EF4-FFF2-40B4-BE49-F238E27FC236}">
                  <a16:creationId xmlns:a16="http://schemas.microsoft.com/office/drawing/2014/main" id="{B13AC9BF-BC07-4AA2-1EFF-9F6E25346FE9}"/>
                </a:ext>
              </a:extLst>
            </p:cNvPr>
            <p:cNvSpPr/>
            <p:nvPr/>
          </p:nvSpPr>
          <p:spPr>
            <a:xfrm>
              <a:off x="2776429" y="4574428"/>
              <a:ext cx="750464" cy="76155"/>
            </a:xfrm>
            <a:custGeom>
              <a:avLst/>
              <a:gdLst/>
              <a:ahLst/>
              <a:cxnLst/>
              <a:rect l="l" t="t" r="r" b="b"/>
              <a:pathLst>
                <a:path w="23227" h="2357" extrusionOk="0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0;p31">
              <a:extLst>
                <a:ext uri="{FF2B5EF4-FFF2-40B4-BE49-F238E27FC236}">
                  <a16:creationId xmlns:a16="http://schemas.microsoft.com/office/drawing/2014/main" id="{B9C38107-17C7-C4D8-202F-753DA380ECD5}"/>
                </a:ext>
              </a:extLst>
            </p:cNvPr>
            <p:cNvSpPr/>
            <p:nvPr/>
          </p:nvSpPr>
          <p:spPr>
            <a:xfrm>
              <a:off x="457200" y="4623960"/>
              <a:ext cx="2418856" cy="108012"/>
            </a:xfrm>
            <a:custGeom>
              <a:avLst/>
              <a:gdLst/>
              <a:ahLst/>
              <a:cxnLst/>
              <a:rect l="l" t="t" r="r" b="b"/>
              <a:pathLst>
                <a:path w="74864" h="3343" extrusionOk="0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81;p31">
              <a:extLst>
                <a:ext uri="{FF2B5EF4-FFF2-40B4-BE49-F238E27FC236}">
                  <a16:creationId xmlns:a16="http://schemas.microsoft.com/office/drawing/2014/main" id="{EBEDDF75-21C5-661A-01C4-7939B1390077}"/>
                </a:ext>
              </a:extLst>
            </p:cNvPr>
            <p:cNvSpPr/>
            <p:nvPr/>
          </p:nvSpPr>
          <p:spPr>
            <a:xfrm>
              <a:off x="3469009" y="1322450"/>
              <a:ext cx="113925" cy="200580"/>
            </a:xfrm>
            <a:custGeom>
              <a:avLst/>
              <a:gdLst/>
              <a:ahLst/>
              <a:cxnLst/>
              <a:rect l="l" t="t" r="r" b="b"/>
              <a:pathLst>
                <a:path w="3526" h="6208" extrusionOk="0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82;p31">
              <a:extLst>
                <a:ext uri="{FF2B5EF4-FFF2-40B4-BE49-F238E27FC236}">
                  <a16:creationId xmlns:a16="http://schemas.microsoft.com/office/drawing/2014/main" id="{978D56C2-9A49-3BE3-434A-36A687C51FB6}"/>
                </a:ext>
              </a:extLst>
            </p:cNvPr>
            <p:cNvSpPr/>
            <p:nvPr/>
          </p:nvSpPr>
          <p:spPr>
            <a:xfrm>
              <a:off x="2254644" y="1641228"/>
              <a:ext cx="103392" cy="205524"/>
            </a:xfrm>
            <a:custGeom>
              <a:avLst/>
              <a:gdLst/>
              <a:ahLst/>
              <a:cxnLst/>
              <a:rect l="l" t="t" r="r" b="b"/>
              <a:pathLst>
                <a:path w="3200" h="6361" extrusionOk="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3;p31">
              <a:extLst>
                <a:ext uri="{FF2B5EF4-FFF2-40B4-BE49-F238E27FC236}">
                  <a16:creationId xmlns:a16="http://schemas.microsoft.com/office/drawing/2014/main" id="{01FCB7B4-D145-0EEC-973C-597DA2A5D573}"/>
                </a:ext>
              </a:extLst>
            </p:cNvPr>
            <p:cNvSpPr/>
            <p:nvPr/>
          </p:nvSpPr>
          <p:spPr>
            <a:xfrm>
              <a:off x="2172025" y="3395345"/>
              <a:ext cx="43037" cy="379416"/>
            </a:xfrm>
            <a:custGeom>
              <a:avLst/>
              <a:gdLst/>
              <a:ahLst/>
              <a:cxnLst/>
              <a:rect l="l" t="t" r="r" b="b"/>
              <a:pathLst>
                <a:path w="1332" h="11743" extrusionOk="0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4;p31">
              <a:extLst>
                <a:ext uri="{FF2B5EF4-FFF2-40B4-BE49-F238E27FC236}">
                  <a16:creationId xmlns:a16="http://schemas.microsoft.com/office/drawing/2014/main" id="{2D568426-F4BA-3E5B-9BBB-50EB3B8CD12D}"/>
                </a:ext>
              </a:extLst>
            </p:cNvPr>
            <p:cNvSpPr/>
            <p:nvPr/>
          </p:nvSpPr>
          <p:spPr>
            <a:xfrm>
              <a:off x="1896900" y="3021187"/>
              <a:ext cx="587073" cy="543454"/>
            </a:xfrm>
            <a:custGeom>
              <a:avLst/>
              <a:gdLst/>
              <a:ahLst/>
              <a:cxnLst/>
              <a:rect l="l" t="t" r="r" b="b"/>
              <a:pathLst>
                <a:path w="18170" h="16820" extrusionOk="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5;p31">
              <a:extLst>
                <a:ext uri="{FF2B5EF4-FFF2-40B4-BE49-F238E27FC236}">
                  <a16:creationId xmlns:a16="http://schemas.microsoft.com/office/drawing/2014/main" id="{D488E81A-A1B0-68F9-6FCE-8BB2CA2A98E6}"/>
                </a:ext>
              </a:extLst>
            </p:cNvPr>
            <p:cNvSpPr/>
            <p:nvPr/>
          </p:nvSpPr>
          <p:spPr>
            <a:xfrm>
              <a:off x="1899969" y="2961767"/>
              <a:ext cx="587105" cy="543454"/>
            </a:xfrm>
            <a:custGeom>
              <a:avLst/>
              <a:gdLst/>
              <a:ahLst/>
              <a:cxnLst/>
              <a:rect l="l" t="t" r="r" b="b"/>
              <a:pathLst>
                <a:path w="18171" h="16820" extrusionOk="0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rgbClr val="202C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6;p31">
              <a:extLst>
                <a:ext uri="{FF2B5EF4-FFF2-40B4-BE49-F238E27FC236}">
                  <a16:creationId xmlns:a16="http://schemas.microsoft.com/office/drawing/2014/main" id="{AAD1A116-1E32-D2A4-1307-A5341C8B5445}"/>
                </a:ext>
              </a:extLst>
            </p:cNvPr>
            <p:cNvSpPr/>
            <p:nvPr/>
          </p:nvSpPr>
          <p:spPr>
            <a:xfrm>
              <a:off x="1826624" y="3809116"/>
              <a:ext cx="727589" cy="48303"/>
            </a:xfrm>
            <a:custGeom>
              <a:avLst/>
              <a:gdLst/>
              <a:ahLst/>
              <a:cxnLst/>
              <a:rect l="l" t="t" r="r" b="b"/>
              <a:pathLst>
                <a:path w="22519" h="1495" extrusionOk="0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7;p31">
              <a:extLst>
                <a:ext uri="{FF2B5EF4-FFF2-40B4-BE49-F238E27FC236}">
                  <a16:creationId xmlns:a16="http://schemas.microsoft.com/office/drawing/2014/main" id="{57A49171-A179-8BCC-65D7-218E66F57876}"/>
                </a:ext>
              </a:extLst>
            </p:cNvPr>
            <p:cNvSpPr/>
            <p:nvPr/>
          </p:nvSpPr>
          <p:spPr>
            <a:xfrm>
              <a:off x="2165208" y="3829213"/>
              <a:ext cx="52342" cy="756700"/>
            </a:xfrm>
            <a:custGeom>
              <a:avLst/>
              <a:gdLst/>
              <a:ahLst/>
              <a:cxnLst/>
              <a:rect l="l" t="t" r="r" b="b"/>
              <a:pathLst>
                <a:path w="1620" h="23420" extrusionOk="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8;p31">
              <a:extLst>
                <a:ext uri="{FF2B5EF4-FFF2-40B4-BE49-F238E27FC236}">
                  <a16:creationId xmlns:a16="http://schemas.microsoft.com/office/drawing/2014/main" id="{C638248E-97AB-264B-36C5-07608F15A81D}"/>
                </a:ext>
              </a:extLst>
            </p:cNvPr>
            <p:cNvSpPr/>
            <p:nvPr/>
          </p:nvSpPr>
          <p:spPr>
            <a:xfrm>
              <a:off x="1946723" y="4506963"/>
              <a:ext cx="494246" cy="132180"/>
            </a:xfrm>
            <a:custGeom>
              <a:avLst/>
              <a:gdLst/>
              <a:ahLst/>
              <a:cxnLst/>
              <a:rect l="l" t="t" r="r" b="b"/>
              <a:pathLst>
                <a:path w="15297" h="4091" extrusionOk="0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9;p31">
              <a:extLst>
                <a:ext uri="{FF2B5EF4-FFF2-40B4-BE49-F238E27FC236}">
                  <a16:creationId xmlns:a16="http://schemas.microsoft.com/office/drawing/2014/main" id="{7075C468-94C0-282C-CDF6-A0EB5BB7AF18}"/>
                </a:ext>
              </a:extLst>
            </p:cNvPr>
            <p:cNvSpPr/>
            <p:nvPr/>
          </p:nvSpPr>
          <p:spPr>
            <a:xfrm>
              <a:off x="2131475" y="3821168"/>
              <a:ext cx="113279" cy="205201"/>
            </a:xfrm>
            <a:custGeom>
              <a:avLst/>
              <a:gdLst/>
              <a:ahLst/>
              <a:cxnLst/>
              <a:rect l="l" t="t" r="r" b="b"/>
              <a:pathLst>
                <a:path w="3506" h="6351" extrusionOk="0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90;p31">
              <a:extLst>
                <a:ext uri="{FF2B5EF4-FFF2-40B4-BE49-F238E27FC236}">
                  <a16:creationId xmlns:a16="http://schemas.microsoft.com/office/drawing/2014/main" id="{F7BE7125-C2B1-C744-B65B-4782D0253103}"/>
                </a:ext>
              </a:extLst>
            </p:cNvPr>
            <p:cNvSpPr/>
            <p:nvPr/>
          </p:nvSpPr>
          <p:spPr>
            <a:xfrm>
              <a:off x="1801260" y="3705431"/>
              <a:ext cx="780190" cy="115767"/>
            </a:xfrm>
            <a:custGeom>
              <a:avLst/>
              <a:gdLst/>
              <a:ahLst/>
              <a:cxnLst/>
              <a:rect l="l" t="t" r="r" b="b"/>
              <a:pathLst>
                <a:path w="24147" h="3583" extrusionOk="0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91;p31">
              <a:extLst>
                <a:ext uri="{FF2B5EF4-FFF2-40B4-BE49-F238E27FC236}">
                  <a16:creationId xmlns:a16="http://schemas.microsoft.com/office/drawing/2014/main" id="{C0F6F6D3-5F4A-21C8-7734-8FC9954EE9F3}"/>
                </a:ext>
              </a:extLst>
            </p:cNvPr>
            <p:cNvSpPr/>
            <p:nvPr/>
          </p:nvSpPr>
          <p:spPr>
            <a:xfrm>
              <a:off x="2279717" y="1805851"/>
              <a:ext cx="732855" cy="701935"/>
            </a:xfrm>
            <a:custGeom>
              <a:avLst/>
              <a:gdLst/>
              <a:ahLst/>
              <a:cxnLst/>
              <a:rect l="l" t="t" r="r" b="b"/>
              <a:pathLst>
                <a:path w="22682" h="21725" extrusionOk="0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C69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92;p31">
              <a:extLst>
                <a:ext uri="{FF2B5EF4-FFF2-40B4-BE49-F238E27FC236}">
                  <a16:creationId xmlns:a16="http://schemas.microsoft.com/office/drawing/2014/main" id="{5C364083-897E-EF86-4D94-76A71817FC9C}"/>
                </a:ext>
              </a:extLst>
            </p:cNvPr>
            <p:cNvSpPr/>
            <p:nvPr/>
          </p:nvSpPr>
          <p:spPr>
            <a:xfrm>
              <a:off x="2910712" y="4519952"/>
              <a:ext cx="99709" cy="108982"/>
            </a:xfrm>
            <a:custGeom>
              <a:avLst/>
              <a:gdLst/>
              <a:ahLst/>
              <a:cxnLst/>
              <a:rect l="l" t="t" r="r" b="b"/>
              <a:pathLst>
                <a:path w="3086" h="3373" extrusionOk="0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93;p31">
              <a:extLst>
                <a:ext uri="{FF2B5EF4-FFF2-40B4-BE49-F238E27FC236}">
                  <a16:creationId xmlns:a16="http://schemas.microsoft.com/office/drawing/2014/main" id="{1653808E-8F9E-928B-FAA8-444E693889B7}"/>
                </a:ext>
              </a:extLst>
            </p:cNvPr>
            <p:cNvSpPr/>
            <p:nvPr/>
          </p:nvSpPr>
          <p:spPr>
            <a:xfrm>
              <a:off x="3236307" y="4527093"/>
              <a:ext cx="119773" cy="96898"/>
            </a:xfrm>
            <a:custGeom>
              <a:avLst/>
              <a:gdLst/>
              <a:ahLst/>
              <a:cxnLst/>
              <a:rect l="l" t="t" r="r" b="b"/>
              <a:pathLst>
                <a:path w="3707" h="2999" extrusionOk="0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94;p31">
              <a:extLst>
                <a:ext uri="{FF2B5EF4-FFF2-40B4-BE49-F238E27FC236}">
                  <a16:creationId xmlns:a16="http://schemas.microsoft.com/office/drawing/2014/main" id="{004E1789-5AEA-FBF6-302F-F710544451D4}"/>
                </a:ext>
              </a:extLst>
            </p:cNvPr>
            <p:cNvSpPr/>
            <p:nvPr/>
          </p:nvSpPr>
          <p:spPr>
            <a:xfrm>
              <a:off x="2809515" y="3439578"/>
              <a:ext cx="237705" cy="1096181"/>
            </a:xfrm>
            <a:custGeom>
              <a:avLst/>
              <a:gdLst/>
              <a:ahLst/>
              <a:cxnLst/>
              <a:rect l="l" t="t" r="r" b="b"/>
              <a:pathLst>
                <a:path w="7357" h="33927" extrusionOk="0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95;p31">
              <a:extLst>
                <a:ext uri="{FF2B5EF4-FFF2-40B4-BE49-F238E27FC236}">
                  <a16:creationId xmlns:a16="http://schemas.microsoft.com/office/drawing/2014/main" id="{FF2F4F4A-6B52-00D0-2ADC-A751608EBA5F}"/>
                </a:ext>
              </a:extLst>
            </p:cNvPr>
            <p:cNvSpPr/>
            <p:nvPr/>
          </p:nvSpPr>
          <p:spPr>
            <a:xfrm>
              <a:off x="3058663" y="3301547"/>
              <a:ext cx="274215" cy="1234210"/>
            </a:xfrm>
            <a:custGeom>
              <a:avLst/>
              <a:gdLst/>
              <a:ahLst/>
              <a:cxnLst/>
              <a:rect l="l" t="t" r="r" b="b"/>
              <a:pathLst>
                <a:path w="8487" h="38199" extrusionOk="0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96;p31">
              <a:extLst>
                <a:ext uri="{FF2B5EF4-FFF2-40B4-BE49-F238E27FC236}">
                  <a16:creationId xmlns:a16="http://schemas.microsoft.com/office/drawing/2014/main" id="{3E4BF852-1349-C92E-5CA6-F8122C0356E8}"/>
                </a:ext>
              </a:extLst>
            </p:cNvPr>
            <p:cNvSpPr/>
            <p:nvPr/>
          </p:nvSpPr>
          <p:spPr>
            <a:xfrm>
              <a:off x="2701210" y="2163014"/>
              <a:ext cx="708720" cy="1512399"/>
            </a:xfrm>
            <a:custGeom>
              <a:avLst/>
              <a:gdLst/>
              <a:ahLst/>
              <a:cxnLst/>
              <a:rect l="l" t="t" r="r" b="b"/>
              <a:pathLst>
                <a:path w="21935" h="46809" extrusionOk="0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7;p31">
              <a:extLst>
                <a:ext uri="{FF2B5EF4-FFF2-40B4-BE49-F238E27FC236}">
                  <a16:creationId xmlns:a16="http://schemas.microsoft.com/office/drawing/2014/main" id="{122DCCD7-8B9D-460C-8A38-1D7BD4FABED8}"/>
                </a:ext>
              </a:extLst>
            </p:cNvPr>
            <p:cNvSpPr/>
            <p:nvPr/>
          </p:nvSpPr>
          <p:spPr>
            <a:xfrm>
              <a:off x="3205354" y="1483713"/>
              <a:ext cx="533535" cy="1294532"/>
            </a:xfrm>
            <a:custGeom>
              <a:avLst/>
              <a:gdLst/>
              <a:ahLst/>
              <a:cxnLst/>
              <a:rect l="l" t="t" r="r" b="b"/>
              <a:pathLst>
                <a:path w="16513" h="40066" extrusionOk="0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rgbClr val="C693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8;p31">
              <a:extLst>
                <a:ext uri="{FF2B5EF4-FFF2-40B4-BE49-F238E27FC236}">
                  <a16:creationId xmlns:a16="http://schemas.microsoft.com/office/drawing/2014/main" id="{AD5C67D7-CE53-1BEA-421D-107B324D80A6}"/>
                </a:ext>
              </a:extLst>
            </p:cNvPr>
            <p:cNvSpPr/>
            <p:nvPr/>
          </p:nvSpPr>
          <p:spPr>
            <a:xfrm>
              <a:off x="1497346" y="3314859"/>
              <a:ext cx="329627" cy="67819"/>
            </a:xfrm>
            <a:custGeom>
              <a:avLst/>
              <a:gdLst/>
              <a:ahLst/>
              <a:cxnLst/>
              <a:rect l="l" t="t" r="r" b="b"/>
              <a:pathLst>
                <a:path w="10202" h="2099" extrusionOk="0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9;p31">
              <a:extLst>
                <a:ext uri="{FF2B5EF4-FFF2-40B4-BE49-F238E27FC236}">
                  <a16:creationId xmlns:a16="http://schemas.microsoft.com/office/drawing/2014/main" id="{F51365D6-3D4A-2AE4-3612-D8894202F9B8}"/>
                </a:ext>
              </a:extLst>
            </p:cNvPr>
            <p:cNvSpPr/>
            <p:nvPr/>
          </p:nvSpPr>
          <p:spPr>
            <a:xfrm>
              <a:off x="1417506" y="3147134"/>
              <a:ext cx="249466" cy="235540"/>
            </a:xfrm>
            <a:custGeom>
              <a:avLst/>
              <a:gdLst/>
              <a:ahLst/>
              <a:cxnLst/>
              <a:rect l="l" t="t" r="r" b="b"/>
              <a:pathLst>
                <a:path w="7721" h="7290" extrusionOk="0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00;p31">
              <a:extLst>
                <a:ext uri="{FF2B5EF4-FFF2-40B4-BE49-F238E27FC236}">
                  <a16:creationId xmlns:a16="http://schemas.microsoft.com/office/drawing/2014/main" id="{BF191192-1FD1-5909-9C55-830458284CFB}"/>
                </a:ext>
              </a:extLst>
            </p:cNvPr>
            <p:cNvSpPr/>
            <p:nvPr/>
          </p:nvSpPr>
          <p:spPr>
            <a:xfrm>
              <a:off x="1043671" y="2522309"/>
              <a:ext cx="1036731" cy="669722"/>
            </a:xfrm>
            <a:custGeom>
              <a:avLst/>
              <a:gdLst/>
              <a:ahLst/>
              <a:cxnLst/>
              <a:rect l="l" t="t" r="r" b="b"/>
              <a:pathLst>
                <a:path w="32087" h="20728" extrusionOk="0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01;p31">
              <a:extLst>
                <a:ext uri="{FF2B5EF4-FFF2-40B4-BE49-F238E27FC236}">
                  <a16:creationId xmlns:a16="http://schemas.microsoft.com/office/drawing/2014/main" id="{CD053535-4A98-2A69-4BB8-560FC93EBF7B}"/>
                </a:ext>
              </a:extLst>
            </p:cNvPr>
            <p:cNvSpPr/>
            <p:nvPr/>
          </p:nvSpPr>
          <p:spPr>
            <a:xfrm>
              <a:off x="1463000" y="2794333"/>
              <a:ext cx="178610" cy="159708"/>
            </a:xfrm>
            <a:custGeom>
              <a:avLst/>
              <a:gdLst/>
              <a:ahLst/>
              <a:cxnLst/>
              <a:rect l="l" t="t" r="r" b="b"/>
              <a:pathLst>
                <a:path w="5528" h="4943" extrusionOk="0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02;p31">
              <a:extLst>
                <a:ext uri="{FF2B5EF4-FFF2-40B4-BE49-F238E27FC236}">
                  <a16:creationId xmlns:a16="http://schemas.microsoft.com/office/drawing/2014/main" id="{7BD4E3C4-A5FB-7226-A9E5-787373C91CA8}"/>
                </a:ext>
              </a:extLst>
            </p:cNvPr>
            <p:cNvSpPr/>
            <p:nvPr/>
          </p:nvSpPr>
          <p:spPr>
            <a:xfrm>
              <a:off x="832618" y="3466202"/>
              <a:ext cx="1738601" cy="37480"/>
            </a:xfrm>
            <a:custGeom>
              <a:avLst/>
              <a:gdLst/>
              <a:ahLst/>
              <a:cxnLst/>
              <a:rect l="l" t="t" r="r" b="b"/>
              <a:pathLst>
                <a:path w="53810" h="1160" extrusionOk="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03;p31">
              <a:extLst>
                <a:ext uri="{FF2B5EF4-FFF2-40B4-BE49-F238E27FC236}">
                  <a16:creationId xmlns:a16="http://schemas.microsoft.com/office/drawing/2014/main" id="{4E1F9B47-79EF-B9E7-62EA-6221822B2F13}"/>
                </a:ext>
              </a:extLst>
            </p:cNvPr>
            <p:cNvSpPr/>
            <p:nvPr/>
          </p:nvSpPr>
          <p:spPr>
            <a:xfrm>
              <a:off x="607315" y="3437123"/>
              <a:ext cx="450595" cy="1240995"/>
            </a:xfrm>
            <a:custGeom>
              <a:avLst/>
              <a:gdLst/>
              <a:ahLst/>
              <a:cxnLst/>
              <a:rect l="l" t="t" r="r" b="b"/>
              <a:pathLst>
                <a:path w="13946" h="38409" extrusionOk="0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04;p31">
              <a:extLst>
                <a:ext uri="{FF2B5EF4-FFF2-40B4-BE49-F238E27FC236}">
                  <a16:creationId xmlns:a16="http://schemas.microsoft.com/office/drawing/2014/main" id="{C06DE77D-2453-33CB-A0BA-A26C2A36EBB2}"/>
                </a:ext>
              </a:extLst>
            </p:cNvPr>
            <p:cNvSpPr/>
            <p:nvPr/>
          </p:nvSpPr>
          <p:spPr>
            <a:xfrm>
              <a:off x="2320881" y="3437123"/>
              <a:ext cx="450304" cy="1240995"/>
            </a:xfrm>
            <a:custGeom>
              <a:avLst/>
              <a:gdLst/>
              <a:ahLst/>
              <a:cxnLst/>
              <a:rect l="l" t="t" r="r" b="b"/>
              <a:pathLst>
                <a:path w="13937" h="38409" extrusionOk="0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05;p31">
              <a:extLst>
                <a:ext uri="{FF2B5EF4-FFF2-40B4-BE49-F238E27FC236}">
                  <a16:creationId xmlns:a16="http://schemas.microsoft.com/office/drawing/2014/main" id="{7436C2FB-1518-E3F5-0AC8-BC991154E0E7}"/>
                </a:ext>
              </a:extLst>
            </p:cNvPr>
            <p:cNvSpPr/>
            <p:nvPr/>
          </p:nvSpPr>
          <p:spPr>
            <a:xfrm>
              <a:off x="746575" y="3378317"/>
              <a:ext cx="1915628" cy="96284"/>
            </a:xfrm>
            <a:custGeom>
              <a:avLst/>
              <a:gdLst/>
              <a:ahLst/>
              <a:cxnLst/>
              <a:rect l="l" t="t" r="r" b="b"/>
              <a:pathLst>
                <a:path w="59289" h="2980" extrusionOk="0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06;p31">
              <a:extLst>
                <a:ext uri="{FF2B5EF4-FFF2-40B4-BE49-F238E27FC236}">
                  <a16:creationId xmlns:a16="http://schemas.microsoft.com/office/drawing/2014/main" id="{8C40A562-768E-CEF1-4E5E-4B52CD51A9A6}"/>
                </a:ext>
              </a:extLst>
            </p:cNvPr>
            <p:cNvSpPr/>
            <p:nvPr/>
          </p:nvSpPr>
          <p:spPr>
            <a:xfrm>
              <a:off x="3101669" y="1759129"/>
              <a:ext cx="167463" cy="301775"/>
            </a:xfrm>
            <a:custGeom>
              <a:avLst/>
              <a:gdLst/>
              <a:ahLst/>
              <a:cxnLst/>
              <a:rect l="l" t="t" r="r" b="b"/>
              <a:pathLst>
                <a:path w="5183" h="9340" extrusionOk="0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7;p31">
              <a:extLst>
                <a:ext uri="{FF2B5EF4-FFF2-40B4-BE49-F238E27FC236}">
                  <a16:creationId xmlns:a16="http://schemas.microsoft.com/office/drawing/2014/main" id="{BB7AFBC7-7CEE-604A-9F59-FFF437187A36}"/>
                </a:ext>
              </a:extLst>
            </p:cNvPr>
            <p:cNvSpPr/>
            <p:nvPr/>
          </p:nvSpPr>
          <p:spPr>
            <a:xfrm>
              <a:off x="3034527" y="1952865"/>
              <a:ext cx="151986" cy="289078"/>
            </a:xfrm>
            <a:custGeom>
              <a:avLst/>
              <a:gdLst/>
              <a:ahLst/>
              <a:cxnLst/>
              <a:rect l="l" t="t" r="r" b="b"/>
              <a:pathLst>
                <a:path w="4704" h="8947" extrusionOk="0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8;p31">
              <a:extLst>
                <a:ext uri="{FF2B5EF4-FFF2-40B4-BE49-F238E27FC236}">
                  <a16:creationId xmlns:a16="http://schemas.microsoft.com/office/drawing/2014/main" id="{C527A679-2289-8320-5290-C5A57336686D}"/>
                </a:ext>
              </a:extLst>
            </p:cNvPr>
            <p:cNvSpPr/>
            <p:nvPr/>
          </p:nvSpPr>
          <p:spPr>
            <a:xfrm>
              <a:off x="2978500" y="1785754"/>
              <a:ext cx="221614" cy="325588"/>
            </a:xfrm>
            <a:custGeom>
              <a:avLst/>
              <a:gdLst/>
              <a:ahLst/>
              <a:cxnLst/>
              <a:rect l="l" t="t" r="r" b="b"/>
              <a:pathLst>
                <a:path w="6859" h="10077" extrusionOk="0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09;p31">
              <a:extLst>
                <a:ext uri="{FF2B5EF4-FFF2-40B4-BE49-F238E27FC236}">
                  <a16:creationId xmlns:a16="http://schemas.microsoft.com/office/drawing/2014/main" id="{FBB9A376-5E60-2C85-0035-BA8BD101C709}"/>
                </a:ext>
              </a:extLst>
            </p:cNvPr>
            <p:cNvSpPr/>
            <p:nvPr/>
          </p:nvSpPr>
          <p:spPr>
            <a:xfrm>
              <a:off x="2988420" y="1885723"/>
              <a:ext cx="44265" cy="22294"/>
            </a:xfrm>
            <a:custGeom>
              <a:avLst/>
              <a:gdLst/>
              <a:ahLst/>
              <a:cxnLst/>
              <a:rect l="l" t="t" r="r" b="b"/>
              <a:pathLst>
                <a:path w="1370" h="690" extrusionOk="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10;p31">
              <a:extLst>
                <a:ext uri="{FF2B5EF4-FFF2-40B4-BE49-F238E27FC236}">
                  <a16:creationId xmlns:a16="http://schemas.microsoft.com/office/drawing/2014/main" id="{5E0BDC0E-E1C1-751A-CE91-5A74AF2255F1}"/>
                </a:ext>
              </a:extLst>
            </p:cNvPr>
            <p:cNvSpPr/>
            <p:nvPr/>
          </p:nvSpPr>
          <p:spPr>
            <a:xfrm>
              <a:off x="3037306" y="1919455"/>
              <a:ext cx="31599" cy="81712"/>
            </a:xfrm>
            <a:custGeom>
              <a:avLst/>
              <a:gdLst/>
              <a:ahLst/>
              <a:cxnLst/>
              <a:rect l="l" t="t" r="r" b="b"/>
              <a:pathLst>
                <a:path w="978" h="2529" extrusionOk="0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11;p31">
              <a:extLst>
                <a:ext uri="{FF2B5EF4-FFF2-40B4-BE49-F238E27FC236}">
                  <a16:creationId xmlns:a16="http://schemas.microsoft.com/office/drawing/2014/main" id="{7F14AD76-B160-DD77-7F05-485D1B871BE9}"/>
                </a:ext>
              </a:extLst>
            </p:cNvPr>
            <p:cNvSpPr/>
            <p:nvPr/>
          </p:nvSpPr>
          <p:spPr>
            <a:xfrm>
              <a:off x="3095174" y="1885723"/>
              <a:ext cx="46753" cy="22294"/>
            </a:xfrm>
            <a:custGeom>
              <a:avLst/>
              <a:gdLst/>
              <a:ahLst/>
              <a:cxnLst/>
              <a:rect l="l" t="t" r="r" b="b"/>
              <a:pathLst>
                <a:path w="1447" h="690" extrusionOk="0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12;p31">
              <a:extLst>
                <a:ext uri="{FF2B5EF4-FFF2-40B4-BE49-F238E27FC236}">
                  <a16:creationId xmlns:a16="http://schemas.microsoft.com/office/drawing/2014/main" id="{D206F9C1-D7AC-C824-BCF1-16FE625A9ACE}"/>
                </a:ext>
              </a:extLst>
            </p:cNvPr>
            <p:cNvSpPr/>
            <p:nvPr/>
          </p:nvSpPr>
          <p:spPr>
            <a:xfrm>
              <a:off x="3015011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13;p31">
              <a:extLst>
                <a:ext uri="{FF2B5EF4-FFF2-40B4-BE49-F238E27FC236}">
                  <a16:creationId xmlns:a16="http://schemas.microsoft.com/office/drawing/2014/main" id="{C9C4FA4D-43FF-BEAB-6363-FF50985B77BA}"/>
                </a:ext>
              </a:extLst>
            </p:cNvPr>
            <p:cNvSpPr/>
            <p:nvPr/>
          </p:nvSpPr>
          <p:spPr>
            <a:xfrm>
              <a:off x="3094237" y="1923462"/>
              <a:ext cx="14895" cy="30662"/>
            </a:xfrm>
            <a:custGeom>
              <a:avLst/>
              <a:gdLst/>
              <a:ahLst/>
              <a:cxnLst/>
              <a:rect l="l" t="t" r="r" b="b"/>
              <a:pathLst>
                <a:path w="461" h="949" extrusionOk="0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14;p31">
              <a:extLst>
                <a:ext uri="{FF2B5EF4-FFF2-40B4-BE49-F238E27FC236}">
                  <a16:creationId xmlns:a16="http://schemas.microsoft.com/office/drawing/2014/main" id="{C3FF768B-2E09-765C-5C87-178254920729}"/>
                </a:ext>
              </a:extLst>
            </p:cNvPr>
            <p:cNvSpPr/>
            <p:nvPr/>
          </p:nvSpPr>
          <p:spPr>
            <a:xfrm>
              <a:off x="3029874" y="2017841"/>
              <a:ext cx="65331" cy="32536"/>
            </a:xfrm>
            <a:custGeom>
              <a:avLst/>
              <a:gdLst/>
              <a:ahLst/>
              <a:cxnLst/>
              <a:rect l="l" t="t" r="r" b="b"/>
              <a:pathLst>
                <a:path w="2022" h="1007" extrusionOk="0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15;p31">
              <a:extLst>
                <a:ext uri="{FF2B5EF4-FFF2-40B4-BE49-F238E27FC236}">
                  <a16:creationId xmlns:a16="http://schemas.microsoft.com/office/drawing/2014/main" id="{9047D4E1-9BCF-3D41-CC91-C8FA8C71FA35}"/>
                </a:ext>
              </a:extLst>
            </p:cNvPr>
            <p:cNvSpPr/>
            <p:nvPr/>
          </p:nvSpPr>
          <p:spPr>
            <a:xfrm>
              <a:off x="2850388" y="1697868"/>
              <a:ext cx="342292" cy="214474"/>
            </a:xfrm>
            <a:custGeom>
              <a:avLst/>
              <a:gdLst/>
              <a:ahLst/>
              <a:cxnLst/>
              <a:rect l="l" t="t" r="r" b="b"/>
              <a:pathLst>
                <a:path w="10594" h="6638" extrusionOk="0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16;p31">
              <a:extLst>
                <a:ext uri="{FF2B5EF4-FFF2-40B4-BE49-F238E27FC236}">
                  <a16:creationId xmlns:a16="http://schemas.microsoft.com/office/drawing/2014/main" id="{4ACB915A-D8FD-CFB1-63B4-AE76035B5614}"/>
                </a:ext>
              </a:extLst>
            </p:cNvPr>
            <p:cNvSpPr/>
            <p:nvPr/>
          </p:nvSpPr>
          <p:spPr>
            <a:xfrm>
              <a:off x="3141895" y="1559514"/>
              <a:ext cx="319417" cy="231824"/>
            </a:xfrm>
            <a:custGeom>
              <a:avLst/>
              <a:gdLst/>
              <a:ahLst/>
              <a:cxnLst/>
              <a:rect l="l" t="t" r="r" b="b"/>
              <a:pathLst>
                <a:path w="9886" h="7175" extrusionOk="0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17;p31">
              <a:extLst>
                <a:ext uri="{FF2B5EF4-FFF2-40B4-BE49-F238E27FC236}">
                  <a16:creationId xmlns:a16="http://schemas.microsoft.com/office/drawing/2014/main" id="{D6215AA0-AFFF-F9E3-1382-0BA96A1D2824}"/>
                </a:ext>
              </a:extLst>
            </p:cNvPr>
            <p:cNvSpPr/>
            <p:nvPr/>
          </p:nvSpPr>
          <p:spPr>
            <a:xfrm>
              <a:off x="3179343" y="1906757"/>
              <a:ext cx="53893" cy="86979"/>
            </a:xfrm>
            <a:custGeom>
              <a:avLst/>
              <a:gdLst/>
              <a:ahLst/>
              <a:cxnLst/>
              <a:rect l="l" t="t" r="r" b="b"/>
              <a:pathLst>
                <a:path w="1668" h="2692" extrusionOk="0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18;p31">
              <a:extLst>
                <a:ext uri="{FF2B5EF4-FFF2-40B4-BE49-F238E27FC236}">
                  <a16:creationId xmlns:a16="http://schemas.microsoft.com/office/drawing/2014/main" id="{DCC426E8-ECDA-461C-BBB3-5A391A197A28}"/>
                </a:ext>
              </a:extLst>
            </p:cNvPr>
            <p:cNvSpPr/>
            <p:nvPr/>
          </p:nvSpPr>
          <p:spPr>
            <a:xfrm>
              <a:off x="3133559" y="1768726"/>
              <a:ext cx="103683" cy="222842"/>
            </a:xfrm>
            <a:custGeom>
              <a:avLst/>
              <a:gdLst/>
              <a:ahLst/>
              <a:cxnLst/>
              <a:rect l="l" t="t" r="r" b="b"/>
              <a:pathLst>
                <a:path w="3209" h="6897" extrusionOk="0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54C2810-1C1F-7CAD-5063-1AC8737C1564}"/>
              </a:ext>
            </a:extLst>
          </p:cNvPr>
          <p:cNvSpPr txBox="1"/>
          <p:nvPr/>
        </p:nvSpPr>
        <p:spPr>
          <a:xfrm>
            <a:off x="708745" y="2556979"/>
            <a:ext cx="10680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𝑠𝑐𝑜𝑟 = (−1) ∗ 𝑛𝑟_ș𝑡𝑖𝑟𝑖_𝑛𝑒𝑔𝑎𝑡𝑖𝑣𝑒 + (0.1) ∗ 𝑛𝑟_ș𝑡𝑖𝑟𝑖_𝑛𝑒𝑢𝑡𝑟𝑒 + 𝑛𝑟_ș𝑡𝑖𝑟𝑖_𝑝𝑜𝑧𝑖𝑡𝑖𝑣𝑒 </a:t>
            </a:r>
          </a:p>
        </p:txBody>
      </p:sp>
    </p:spTree>
    <p:extLst>
      <p:ext uri="{BB962C8B-B14F-4D97-AF65-F5344CB8AC3E}">
        <p14:creationId xmlns:p14="http://schemas.microsoft.com/office/powerpoint/2010/main" val="1546505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2" name="licenta">
            <a:hlinkClick r:id="" action="ppaction://media"/>
            <a:extLst>
              <a:ext uri="{FF2B5EF4-FFF2-40B4-BE49-F238E27FC236}">
                <a16:creationId xmlns:a16="http://schemas.microsoft.com/office/drawing/2014/main" id="{EF06DE1A-B64C-E8F3-411A-C44DAA52B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293AD5F-4FE6-41CA-D2E7-1DD3947663B6}"/>
              </a:ext>
            </a:extLst>
          </p:cNvPr>
          <p:cNvSpPr txBox="1">
            <a:spLocks/>
          </p:cNvSpPr>
          <p:nvPr/>
        </p:nvSpPr>
        <p:spPr>
          <a:xfrm>
            <a:off x="-3344780" y="357184"/>
            <a:ext cx="10984831" cy="20132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5400" dirty="0">
                <a:solidFill>
                  <a:schemeClr val="tx1"/>
                </a:solidFill>
                <a:latin typeface="Fira Sans Extra Condensed" panose="020B0503050000020004" pitchFamily="34" charset="0"/>
                <a:cs typeface="Calibri" panose="020F0502020204030204" pitchFamily="34" charset="0"/>
              </a:rPr>
              <a:t>Concluzii</a:t>
            </a:r>
            <a:endParaRPr lang="en-US" sz="5400" dirty="0">
              <a:solidFill>
                <a:schemeClr val="tx1"/>
              </a:solidFill>
              <a:latin typeface="Fira Sans Extra Condensed" panose="020B05030500000200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34AB3004-11C7-21FE-36FA-AD8C568F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318253"/>
            <a:ext cx="2743200" cy="365125"/>
          </a:xfrm>
        </p:spPr>
        <p:txBody>
          <a:bodyPr/>
          <a:lstStyle/>
          <a:p>
            <a:r>
              <a:rPr lang="ro-RO" dirty="0"/>
              <a:t>10</a:t>
            </a:r>
            <a:endParaRPr lang="en-US" dirty="0"/>
          </a:p>
        </p:txBody>
      </p:sp>
      <p:sp>
        <p:nvSpPr>
          <p:cNvPr id="3" name="Google Shape;2498;p46">
            <a:extLst>
              <a:ext uri="{FF2B5EF4-FFF2-40B4-BE49-F238E27FC236}">
                <a16:creationId xmlns:a16="http://schemas.microsoft.com/office/drawing/2014/main" id="{96645D8A-CCCA-DF64-283A-9938D421FE98}"/>
              </a:ext>
            </a:extLst>
          </p:cNvPr>
          <p:cNvSpPr txBox="1"/>
          <p:nvPr/>
        </p:nvSpPr>
        <p:spPr>
          <a:xfrm>
            <a:off x="3773424" y="2773887"/>
            <a:ext cx="4645152" cy="372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Integrarea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cu success a </a:t>
            </a: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modelului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de </a:t>
            </a: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învățare automată în cadrul unei aplicații web </a:t>
            </a:r>
            <a:r>
              <a:rPr lang="ro-RO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Twinvest</a:t>
            </a: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Conținut personalizat bazat pe preferințele utilizatorilor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Analiza bugetului personal și a evoluției pieței financiare în scopul investițiilor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798ADC4-B2BA-A6B0-B96C-15CA708A06A3}"/>
              </a:ext>
            </a:extLst>
          </p:cNvPr>
          <p:cNvSpPr txBox="1">
            <a:spLocks/>
          </p:cNvSpPr>
          <p:nvPr/>
        </p:nvSpPr>
        <p:spPr>
          <a:xfrm>
            <a:off x="3019926" y="1756612"/>
            <a:ext cx="6152147" cy="16723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dirty="0">
                <a:solidFill>
                  <a:schemeClr val="tx1"/>
                </a:solidFill>
                <a:latin typeface="Fira Sans Extra Condensed" panose="020B0503050000020004" pitchFamily="34" charset="0"/>
                <a:cs typeface="Calibri" panose="020F0502020204030204" pitchFamily="34" charset="0"/>
              </a:rPr>
              <a:t>Vă mulțumesc </a:t>
            </a:r>
          </a:p>
          <a:p>
            <a:pPr algn="ctr"/>
            <a:r>
              <a:rPr lang="ro-RO" dirty="0">
                <a:solidFill>
                  <a:schemeClr val="tx1"/>
                </a:solidFill>
                <a:latin typeface="Fira Sans Extra Condensed" panose="020B0503050000020004" pitchFamily="34" charset="0"/>
                <a:cs typeface="Calibri" panose="020F0502020204030204" pitchFamily="34" charset="0"/>
              </a:rPr>
              <a:t>pentru atenție!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88" y="2469735"/>
            <a:ext cx="10942337" cy="35941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b="1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Bugetul personal</a:t>
            </a:r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– imagine </a:t>
            </a:r>
            <a:r>
              <a:rPr lang="en-US" dirty="0" err="1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clar</a:t>
            </a:r>
            <a:r>
              <a:rPr lang="ro-RO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ă a </a:t>
            </a:r>
            <a:r>
              <a:rPr lang="en-US" dirty="0" err="1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venituri</a:t>
            </a:r>
            <a:r>
              <a:rPr lang="ro-RO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lor</a:t>
            </a:r>
            <a:r>
              <a:rPr lang="en-US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o-RO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și cheltuielilor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b="1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Economisire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b="1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Investiții</a:t>
            </a:r>
            <a:r>
              <a:rPr lang="ro-RO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 – </a:t>
            </a:r>
            <a:r>
              <a:rPr lang="ro-RO" dirty="0" err="1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criptomonede</a:t>
            </a:r>
            <a:r>
              <a:rPr lang="ro-RO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, acțiuni la bursă - 94,8 trilioane </a:t>
            </a:r>
          </a:p>
          <a:p>
            <a:r>
              <a:rPr lang="ro-RO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de dolari la nivel mondial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b="1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Analiza știrilor </a:t>
            </a:r>
            <a:r>
              <a:rPr lang="ro-RO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– gestionarea riscurilor</a:t>
            </a:r>
          </a:p>
        </p:txBody>
      </p:sp>
      <p:sp>
        <p:nvSpPr>
          <p:cNvPr id="221" name="Title 1">
            <a:extLst>
              <a:ext uri="{FF2B5EF4-FFF2-40B4-BE49-F238E27FC236}">
                <a16:creationId xmlns:a16="http://schemas.microsoft.com/office/drawing/2014/main" id="{CD378FF0-4368-7849-3462-DDB625AD04EF}"/>
              </a:ext>
            </a:extLst>
          </p:cNvPr>
          <p:cNvSpPr txBox="1">
            <a:spLocks/>
          </p:cNvSpPr>
          <p:nvPr/>
        </p:nvSpPr>
        <p:spPr>
          <a:xfrm>
            <a:off x="535791" y="650830"/>
            <a:ext cx="3971963" cy="1038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5400" dirty="0">
                <a:solidFill>
                  <a:schemeClr val="tx1"/>
                </a:solidFill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Motivație</a:t>
            </a:r>
            <a:endParaRPr lang="en-US" sz="5400" dirty="0">
              <a:solidFill>
                <a:schemeClr val="tx1"/>
              </a:solidFill>
              <a:latin typeface="Fira Sans Extra Condensed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7" name="Slide Number Placeholder 7">
            <a:extLst>
              <a:ext uri="{FF2B5EF4-FFF2-40B4-BE49-F238E27FC236}">
                <a16:creationId xmlns:a16="http://schemas.microsoft.com/office/drawing/2014/main" id="{1C03126A-E651-5AAD-E716-70F73388EAFE}"/>
              </a:ext>
            </a:extLst>
          </p:cNvPr>
          <p:cNvSpPr txBox="1">
            <a:spLocks/>
          </p:cNvSpPr>
          <p:nvPr/>
        </p:nvSpPr>
        <p:spPr>
          <a:xfrm>
            <a:off x="6096000" y="63066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32"/>
          <p:cNvSpPr/>
          <p:nvPr/>
        </p:nvSpPr>
        <p:spPr>
          <a:xfrm>
            <a:off x="6065003" y="2806614"/>
            <a:ext cx="3909454" cy="1574800"/>
          </a:xfrm>
          <a:prstGeom prst="roundRect">
            <a:avLst>
              <a:gd name="adj" fmla="val 8324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7" name="Google Shape;1437;p32"/>
          <p:cNvSpPr/>
          <p:nvPr/>
        </p:nvSpPr>
        <p:spPr>
          <a:xfrm>
            <a:off x="6012550" y="1235404"/>
            <a:ext cx="3971963" cy="1371851"/>
          </a:xfrm>
          <a:prstGeom prst="roundRect">
            <a:avLst>
              <a:gd name="adj" fmla="val 10110"/>
            </a:avLst>
          </a:prstGeom>
          <a:solidFill>
            <a:srgbClr val="00B050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-US" sz="2400" dirty="0"/>
          </a:p>
        </p:txBody>
      </p:sp>
      <p:grpSp>
        <p:nvGrpSpPr>
          <p:cNvPr id="1440" name="Google Shape;1440;p32"/>
          <p:cNvGrpSpPr/>
          <p:nvPr/>
        </p:nvGrpSpPr>
        <p:grpSpPr>
          <a:xfrm>
            <a:off x="2401402" y="1854510"/>
            <a:ext cx="1893096" cy="3424781"/>
            <a:chOff x="-2050539" y="1195241"/>
            <a:chExt cx="1262850" cy="2284812"/>
          </a:xfrm>
        </p:grpSpPr>
        <p:sp>
          <p:nvSpPr>
            <p:cNvPr id="1441" name="Google Shape;1441;p32"/>
            <p:cNvSpPr/>
            <p:nvPr/>
          </p:nvSpPr>
          <p:spPr>
            <a:xfrm>
              <a:off x="-2050539" y="1195241"/>
              <a:ext cx="1262850" cy="2284812"/>
            </a:xfrm>
            <a:custGeom>
              <a:avLst/>
              <a:gdLst/>
              <a:ahLst/>
              <a:cxnLst/>
              <a:rect l="l" t="t" r="r" b="b"/>
              <a:pathLst>
                <a:path w="38679" h="79613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-2050539" y="1195241"/>
              <a:ext cx="1087557" cy="2238519"/>
            </a:xfrm>
            <a:custGeom>
              <a:avLst/>
              <a:gdLst/>
              <a:ahLst/>
              <a:cxnLst/>
              <a:rect l="l" t="t" r="r" b="b"/>
              <a:pathLst>
                <a:path w="38679" h="79613" fill="none" extrusionOk="0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-2050539" y="1195241"/>
              <a:ext cx="1262850" cy="202474"/>
            </a:xfrm>
            <a:custGeom>
              <a:avLst/>
              <a:gdLst/>
              <a:ahLst/>
              <a:cxnLst/>
              <a:rect l="l" t="t" r="r" b="b"/>
              <a:pathLst>
                <a:path w="38679" h="7201" extrusionOk="0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-1191895" y="125219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-1060534" y="1252192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1446;p32"/>
            <p:cNvSpPr/>
            <p:nvPr/>
          </p:nvSpPr>
          <p:spPr>
            <a:xfrm>
              <a:off x="-925686" y="1252193"/>
              <a:ext cx="70603" cy="70575"/>
            </a:xfrm>
            <a:custGeom>
              <a:avLst/>
              <a:gdLst/>
              <a:ahLst/>
              <a:cxnLst/>
              <a:rect l="l" t="t" r="r" b="b"/>
              <a:pathLst>
                <a:path w="2511" h="2510" extrusionOk="0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447" name="Google Shape;1447;p32"/>
            <p:cNvGrpSpPr/>
            <p:nvPr/>
          </p:nvGrpSpPr>
          <p:grpSpPr>
            <a:xfrm>
              <a:off x="-1837552" y="1587475"/>
              <a:ext cx="691023" cy="562247"/>
              <a:chOff x="-3597916" y="995402"/>
              <a:chExt cx="1552861" cy="1263474"/>
            </a:xfrm>
          </p:grpSpPr>
          <p:sp>
            <p:nvSpPr>
              <p:cNvPr id="1448" name="Google Shape;1448;p32"/>
              <p:cNvSpPr/>
              <p:nvPr/>
            </p:nvSpPr>
            <p:spPr>
              <a:xfrm>
                <a:off x="-3597916" y="995402"/>
                <a:ext cx="1552843" cy="922581"/>
              </a:xfrm>
              <a:custGeom>
                <a:avLst/>
                <a:gdLst/>
                <a:ahLst/>
                <a:cxnLst/>
                <a:rect l="l" t="t" r="r" b="b"/>
                <a:pathLst>
                  <a:path w="43937" h="26104" extrusionOk="0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449" name="Google Shape;1449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0" name="Google Shape;1450;p32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avLst/>
                <a:gdLst/>
                <a:ahLst/>
                <a:cxnLst/>
                <a:rect l="l" t="t" r="r" b="b"/>
                <a:pathLst>
                  <a:path w="28811" h="9646" extrusionOk="0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B7491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1" name="Google Shape;1451;p32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avLst/>
                <a:gdLst/>
                <a:ahLst/>
                <a:cxnLst/>
                <a:rect l="l" t="t" r="r" b="b"/>
                <a:pathLst>
                  <a:path w="16215" h="4409" extrusionOk="0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2" name="Google Shape;1452;p32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82" extrusionOk="0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3" name="Google Shape;1453;p32"/>
              <p:cNvSpPr/>
              <p:nvPr/>
            </p:nvSpPr>
            <p:spPr>
              <a:xfrm>
                <a:off x="-3586393" y="1355017"/>
                <a:ext cx="411069" cy="230787"/>
              </a:xfrm>
              <a:custGeom>
                <a:avLst/>
                <a:gdLst/>
                <a:ahLst/>
                <a:cxnLst/>
                <a:rect l="l" t="t" r="r" b="b"/>
                <a:pathLst>
                  <a:path w="11631" h="6530" extrusionOk="0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4" name="Google Shape;1454;p32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4885" extrusionOk="0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5" name="Google Shape;1455;p32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1130" extrusionOk="0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6" name="Google Shape;1456;p32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avLst/>
                <a:gdLst/>
                <a:ahLst/>
                <a:cxnLst/>
                <a:rect l="l" t="t" r="r" b="b"/>
                <a:pathLst>
                  <a:path w="13563" h="6313" extrusionOk="0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7" name="Google Shape;1457;p32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8" name="Google Shape;1458;p32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8407" extrusionOk="0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59" name="Google Shape;1459;p32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7564" extrusionOk="0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0" name="Google Shape;1460;p32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300" extrusionOk="0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1" name="Google Shape;1461;p32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avLst/>
                <a:gdLst/>
                <a:ahLst/>
                <a:cxnLst/>
                <a:rect l="l" t="t" r="r" b="b"/>
                <a:pathLst>
                  <a:path w="11604" h="5034" extrusionOk="0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2" name="Google Shape;1462;p32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3728" extrusionOk="0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3" name="Google Shape;1463;p32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5210" extrusionOk="0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4" name="Google Shape;1464;p32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12501" extrusionOk="0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5" name="Google Shape;1465;p32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4408" extrusionOk="0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6" name="Google Shape;1466;p32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avLst/>
                <a:gdLst/>
                <a:ahLst/>
                <a:cxnLst/>
                <a:rect l="l" t="t" r="r" b="b"/>
                <a:pathLst>
                  <a:path w="14243" h="5293" extrusionOk="0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7" name="Google Shape;1467;p32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avLst/>
                <a:gdLst/>
                <a:ahLst/>
                <a:cxnLst/>
                <a:rect l="l" t="t" r="r" b="b"/>
                <a:pathLst>
                  <a:path w="8448" h="4163" extrusionOk="0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8" name="Google Shape;1468;p32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4640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69" name="Google Shape;1469;p32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3973" extrusionOk="0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0" name="Google Shape;1470;p32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1130" extrusionOk="0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1" name="Google Shape;1471;p32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avLst/>
                <a:gdLst/>
                <a:ahLst/>
                <a:cxnLst/>
                <a:rect l="l" t="t" r="r" b="b"/>
                <a:pathLst>
                  <a:path w="5578" h="2898" extrusionOk="0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2" name="Google Shape;1472;p32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3" name="Google Shape;1473;p32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4" name="Google Shape;1474;p32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5" name="Google Shape;1475;p32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3865" extrusionOk="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76" name="Google Shape;1476;p32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3865" extrusionOk="0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477" name="Google Shape;1477;p32"/>
            <p:cNvSpPr/>
            <p:nvPr/>
          </p:nvSpPr>
          <p:spPr>
            <a:xfrm>
              <a:off x="-1893024" y="2339485"/>
              <a:ext cx="957841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1478;p32"/>
            <p:cNvSpPr/>
            <p:nvPr/>
          </p:nvSpPr>
          <p:spPr>
            <a:xfrm>
              <a:off x="-1893024" y="2490701"/>
              <a:ext cx="957841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1479;p32"/>
            <p:cNvSpPr/>
            <p:nvPr/>
          </p:nvSpPr>
          <p:spPr>
            <a:xfrm>
              <a:off x="-1893024" y="2642339"/>
              <a:ext cx="957841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1480;p32"/>
            <p:cNvSpPr/>
            <p:nvPr/>
          </p:nvSpPr>
          <p:spPr>
            <a:xfrm>
              <a:off x="-1893024" y="2793977"/>
              <a:ext cx="957841" cy="47940"/>
            </a:xfrm>
            <a:custGeom>
              <a:avLst/>
              <a:gdLst/>
              <a:ahLst/>
              <a:cxnLst/>
              <a:rect l="l" t="t" r="r" b="b"/>
              <a:pathLst>
                <a:path w="27475" h="1705" extrusionOk="0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1481;p32"/>
            <p:cNvSpPr/>
            <p:nvPr/>
          </p:nvSpPr>
          <p:spPr>
            <a:xfrm>
              <a:off x="-1893024" y="2945643"/>
              <a:ext cx="957841" cy="47490"/>
            </a:xfrm>
            <a:custGeom>
              <a:avLst/>
              <a:gdLst/>
              <a:ahLst/>
              <a:cxnLst/>
              <a:rect l="l" t="t" r="r" b="b"/>
              <a:pathLst>
                <a:path w="27475" h="1689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1482;p32"/>
            <p:cNvSpPr/>
            <p:nvPr/>
          </p:nvSpPr>
          <p:spPr>
            <a:xfrm>
              <a:off x="-1893024" y="3096859"/>
              <a:ext cx="957841" cy="47912"/>
            </a:xfrm>
            <a:custGeom>
              <a:avLst/>
              <a:gdLst/>
              <a:ahLst/>
              <a:cxnLst/>
              <a:rect l="l" t="t" r="r" b="b"/>
              <a:pathLst>
                <a:path w="27475" h="1704" extrusionOk="0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83" name="Google Shape;1483;p32"/>
          <p:cNvGrpSpPr/>
          <p:nvPr/>
        </p:nvGrpSpPr>
        <p:grpSpPr>
          <a:xfrm>
            <a:off x="182096" y="2865533"/>
            <a:ext cx="3450777" cy="3541755"/>
            <a:chOff x="-2362222" y="2639837"/>
            <a:chExt cx="2038181" cy="2091917"/>
          </a:xfrm>
        </p:grpSpPr>
        <p:sp>
          <p:nvSpPr>
            <p:cNvPr id="1484" name="Google Shape;1484;p32"/>
            <p:cNvSpPr/>
            <p:nvPr/>
          </p:nvSpPr>
          <p:spPr>
            <a:xfrm>
              <a:off x="-2362222" y="4609077"/>
              <a:ext cx="2038181" cy="122677"/>
            </a:xfrm>
            <a:custGeom>
              <a:avLst/>
              <a:gdLst/>
              <a:ahLst/>
              <a:cxnLst/>
              <a:rect l="l" t="t" r="r" b="b"/>
              <a:pathLst>
                <a:path w="72488" h="4363" extrusionOk="0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1485;p32"/>
            <p:cNvSpPr/>
            <p:nvPr/>
          </p:nvSpPr>
          <p:spPr>
            <a:xfrm>
              <a:off x="-1460771" y="3049397"/>
              <a:ext cx="729255" cy="492759"/>
            </a:xfrm>
            <a:custGeom>
              <a:avLst/>
              <a:gdLst/>
              <a:ahLst/>
              <a:cxnLst/>
              <a:rect l="l" t="t" r="r" b="b"/>
              <a:pathLst>
                <a:path w="25936" h="17525" extrusionOk="0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202C8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1486;p32"/>
            <p:cNvSpPr/>
            <p:nvPr/>
          </p:nvSpPr>
          <p:spPr>
            <a:xfrm>
              <a:off x="-1796411" y="2946065"/>
              <a:ext cx="561647" cy="1207703"/>
            </a:xfrm>
            <a:custGeom>
              <a:avLst/>
              <a:gdLst/>
              <a:ahLst/>
              <a:cxnLst/>
              <a:rect l="l" t="t" r="r" b="b"/>
              <a:pathLst>
                <a:path w="19975" h="42952" extrusionOk="0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1D6FA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1487;p32"/>
            <p:cNvSpPr/>
            <p:nvPr/>
          </p:nvSpPr>
          <p:spPr>
            <a:xfrm>
              <a:off x="-1507812" y="2639837"/>
              <a:ext cx="362547" cy="154168"/>
            </a:xfrm>
            <a:custGeom>
              <a:avLst/>
              <a:gdLst/>
              <a:ahLst/>
              <a:cxnLst/>
              <a:rect l="l" t="t" r="r" b="b"/>
              <a:pathLst>
                <a:path w="12894" h="5483" extrusionOk="0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1488;p32"/>
            <p:cNvSpPr/>
            <p:nvPr/>
          </p:nvSpPr>
          <p:spPr>
            <a:xfrm>
              <a:off x="-1527157" y="2833060"/>
              <a:ext cx="200843" cy="225587"/>
            </a:xfrm>
            <a:custGeom>
              <a:avLst/>
              <a:gdLst/>
              <a:ahLst/>
              <a:cxnLst/>
              <a:rect l="l" t="t" r="r" b="b"/>
              <a:pathLst>
                <a:path w="7143" h="8023" extrusionOk="0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1489;p32"/>
            <p:cNvSpPr/>
            <p:nvPr/>
          </p:nvSpPr>
          <p:spPr>
            <a:xfrm>
              <a:off x="-1383054" y="2933018"/>
              <a:ext cx="44960" cy="78588"/>
            </a:xfrm>
            <a:custGeom>
              <a:avLst/>
              <a:gdLst/>
              <a:ahLst/>
              <a:cxnLst/>
              <a:rect l="l" t="t" r="r" b="b"/>
              <a:pathLst>
                <a:path w="1599" h="2795" extrusionOk="0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1490;p32"/>
            <p:cNvSpPr/>
            <p:nvPr/>
          </p:nvSpPr>
          <p:spPr>
            <a:xfrm>
              <a:off x="-1506575" y="2672172"/>
              <a:ext cx="314663" cy="342387"/>
            </a:xfrm>
            <a:custGeom>
              <a:avLst/>
              <a:gdLst/>
              <a:ahLst/>
              <a:cxnLst/>
              <a:rect l="l" t="t" r="r" b="b"/>
              <a:pathLst>
                <a:path w="11191" h="12177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1491;p32"/>
            <p:cNvSpPr/>
            <p:nvPr/>
          </p:nvSpPr>
          <p:spPr>
            <a:xfrm>
              <a:off x="-1271737" y="2927142"/>
              <a:ext cx="31098" cy="27752"/>
            </a:xfrm>
            <a:custGeom>
              <a:avLst/>
              <a:gdLst/>
              <a:ahLst/>
              <a:cxnLst/>
              <a:rect l="l" t="t" r="r" b="b"/>
              <a:pathLst>
                <a:path w="1106" h="987" extrusionOk="0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2" name="Google Shape;1492;p32"/>
            <p:cNvSpPr/>
            <p:nvPr/>
          </p:nvSpPr>
          <p:spPr>
            <a:xfrm>
              <a:off x="-1314166" y="2856567"/>
              <a:ext cx="53789" cy="35316"/>
            </a:xfrm>
            <a:custGeom>
              <a:avLst/>
              <a:gdLst/>
              <a:ahLst/>
              <a:cxnLst/>
              <a:rect l="l" t="t" r="r" b="b"/>
              <a:pathLst>
                <a:path w="1913" h="1256" extrusionOk="0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3" name="Google Shape;1493;p32"/>
            <p:cNvSpPr/>
            <p:nvPr/>
          </p:nvSpPr>
          <p:spPr>
            <a:xfrm>
              <a:off x="-1239401" y="2838937"/>
              <a:ext cx="13047" cy="23562"/>
            </a:xfrm>
            <a:custGeom>
              <a:avLst/>
              <a:gdLst/>
              <a:ahLst/>
              <a:cxnLst/>
              <a:rect l="l" t="t" r="r" b="b"/>
              <a:pathLst>
                <a:path w="464" h="838" extrusionOk="0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1494;p32"/>
            <p:cNvSpPr/>
            <p:nvPr/>
          </p:nvSpPr>
          <p:spPr>
            <a:xfrm>
              <a:off x="-1264595" y="2809104"/>
              <a:ext cx="51680" cy="24828"/>
            </a:xfrm>
            <a:custGeom>
              <a:avLst/>
              <a:gdLst/>
              <a:ahLst/>
              <a:cxnLst/>
              <a:rect l="l" t="t" r="r" b="b"/>
              <a:pathLst>
                <a:path w="1838" h="883" extrusionOk="0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1495;p32"/>
            <p:cNvSpPr/>
            <p:nvPr/>
          </p:nvSpPr>
          <p:spPr>
            <a:xfrm>
              <a:off x="-1374647" y="2801119"/>
              <a:ext cx="25221" cy="55082"/>
            </a:xfrm>
            <a:custGeom>
              <a:avLst/>
              <a:gdLst/>
              <a:ahLst/>
              <a:cxnLst/>
              <a:rect l="l" t="t" r="r" b="b"/>
              <a:pathLst>
                <a:path w="897" h="1959" extrusionOk="0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1496;p32"/>
            <p:cNvSpPr/>
            <p:nvPr/>
          </p:nvSpPr>
          <p:spPr>
            <a:xfrm>
              <a:off x="-1383054" y="2821701"/>
              <a:ext cx="29439" cy="9701"/>
            </a:xfrm>
            <a:custGeom>
              <a:avLst/>
              <a:gdLst/>
              <a:ahLst/>
              <a:cxnLst/>
              <a:rect l="l" t="t" r="r" b="b"/>
              <a:pathLst>
                <a:path w="1047" h="345" extrusionOk="0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1497;p32"/>
            <p:cNvSpPr/>
            <p:nvPr/>
          </p:nvSpPr>
          <p:spPr>
            <a:xfrm>
              <a:off x="-1506575" y="2672172"/>
              <a:ext cx="289048" cy="210488"/>
            </a:xfrm>
            <a:custGeom>
              <a:avLst/>
              <a:gdLst/>
              <a:ahLst/>
              <a:cxnLst/>
              <a:rect l="l" t="t" r="r" b="b"/>
              <a:pathLst>
                <a:path w="10280" h="7486" extrusionOk="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1498;p32"/>
            <p:cNvSpPr/>
            <p:nvPr/>
          </p:nvSpPr>
          <p:spPr>
            <a:xfrm>
              <a:off x="-1254950" y="2797773"/>
              <a:ext cx="50865" cy="99592"/>
            </a:xfrm>
            <a:custGeom>
              <a:avLst/>
              <a:gdLst/>
              <a:ahLst/>
              <a:cxnLst/>
              <a:rect l="l" t="t" r="r" b="b"/>
              <a:pathLst>
                <a:path w="1809" h="3542" extrusionOk="0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1499;p32"/>
            <p:cNvSpPr/>
            <p:nvPr/>
          </p:nvSpPr>
          <p:spPr>
            <a:xfrm>
              <a:off x="-1213364" y="2850268"/>
              <a:ext cx="11388" cy="8435"/>
            </a:xfrm>
            <a:custGeom>
              <a:avLst/>
              <a:gdLst/>
              <a:ahLst/>
              <a:cxnLst/>
              <a:rect l="l" t="t" r="r" b="b"/>
              <a:pathLst>
                <a:path w="405" h="300" extrusionOk="0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1500;p32"/>
            <p:cNvSpPr/>
            <p:nvPr/>
          </p:nvSpPr>
          <p:spPr>
            <a:xfrm>
              <a:off x="-1310820" y="2817933"/>
              <a:ext cx="65148" cy="22297"/>
            </a:xfrm>
            <a:custGeom>
              <a:avLst/>
              <a:gdLst/>
              <a:ahLst/>
              <a:cxnLst/>
              <a:rect l="l" t="t" r="r" b="b"/>
              <a:pathLst>
                <a:path w="2317" h="793" extrusionOk="0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1501;p32"/>
            <p:cNvSpPr/>
            <p:nvPr/>
          </p:nvSpPr>
          <p:spPr>
            <a:xfrm>
              <a:off x="-1845561" y="4073494"/>
              <a:ext cx="930464" cy="580148"/>
            </a:xfrm>
            <a:custGeom>
              <a:avLst/>
              <a:gdLst/>
              <a:ahLst/>
              <a:cxnLst/>
              <a:rect l="l" t="t" r="r" b="b"/>
              <a:pathLst>
                <a:path w="33092" h="20633" extrusionOk="0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1502;p32"/>
            <p:cNvSpPr/>
            <p:nvPr/>
          </p:nvSpPr>
          <p:spPr>
            <a:xfrm>
              <a:off x="-1989636" y="4530938"/>
              <a:ext cx="144102" cy="100436"/>
            </a:xfrm>
            <a:custGeom>
              <a:avLst/>
              <a:gdLst/>
              <a:ahLst/>
              <a:cxnLst/>
              <a:rect l="l" t="t" r="r" b="b"/>
              <a:pathLst>
                <a:path w="5125" h="3572" extrusionOk="0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1503;p32"/>
            <p:cNvSpPr/>
            <p:nvPr/>
          </p:nvSpPr>
          <p:spPr>
            <a:xfrm>
              <a:off x="-1876209" y="4511622"/>
              <a:ext cx="67229" cy="128581"/>
            </a:xfrm>
            <a:custGeom>
              <a:avLst/>
              <a:gdLst/>
              <a:ahLst/>
              <a:cxnLst/>
              <a:rect l="l" t="t" r="r" b="b"/>
              <a:pathLst>
                <a:path w="2391" h="4573" extrusionOk="0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1504;p32"/>
            <p:cNvSpPr/>
            <p:nvPr/>
          </p:nvSpPr>
          <p:spPr>
            <a:xfrm>
              <a:off x="-2237465" y="4441890"/>
              <a:ext cx="346576" cy="242401"/>
            </a:xfrm>
            <a:custGeom>
              <a:avLst/>
              <a:gdLst/>
              <a:ahLst/>
              <a:cxnLst/>
              <a:rect l="l" t="t" r="r" b="b"/>
              <a:pathLst>
                <a:path w="12326" h="8621" extrusionOk="0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1505;p32"/>
            <p:cNvSpPr/>
            <p:nvPr/>
          </p:nvSpPr>
          <p:spPr>
            <a:xfrm>
              <a:off x="-2078263" y="4599826"/>
              <a:ext cx="27752" cy="61802"/>
            </a:xfrm>
            <a:custGeom>
              <a:avLst/>
              <a:gdLst/>
              <a:ahLst/>
              <a:cxnLst/>
              <a:rect l="l" t="t" r="r" b="b"/>
              <a:pathLst>
                <a:path w="987" h="2198" extrusionOk="0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1506;p32"/>
            <p:cNvSpPr/>
            <p:nvPr/>
          </p:nvSpPr>
          <p:spPr>
            <a:xfrm>
              <a:off x="-2048458" y="4601513"/>
              <a:ext cx="22297" cy="57163"/>
            </a:xfrm>
            <a:custGeom>
              <a:avLst/>
              <a:gdLst/>
              <a:ahLst/>
              <a:cxnLst/>
              <a:rect l="l" t="t" r="r" b="b"/>
              <a:pathLst>
                <a:path w="793" h="2033" extrusionOk="0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1507;p32"/>
            <p:cNvSpPr/>
            <p:nvPr/>
          </p:nvSpPr>
          <p:spPr>
            <a:xfrm>
              <a:off x="-2102640" y="4604466"/>
              <a:ext cx="24828" cy="60509"/>
            </a:xfrm>
            <a:custGeom>
              <a:avLst/>
              <a:gdLst/>
              <a:ahLst/>
              <a:cxnLst/>
              <a:rect l="l" t="t" r="r" b="b"/>
              <a:pathLst>
                <a:path w="883" h="2152" extrusionOk="0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1508;p32"/>
            <p:cNvSpPr/>
            <p:nvPr/>
          </p:nvSpPr>
          <p:spPr>
            <a:xfrm>
              <a:off x="-1755669" y="3757621"/>
              <a:ext cx="969548" cy="699845"/>
            </a:xfrm>
            <a:custGeom>
              <a:avLst/>
              <a:gdLst/>
              <a:ahLst/>
              <a:cxnLst/>
              <a:rect l="l" t="t" r="r" b="b"/>
              <a:pathLst>
                <a:path w="34482" h="24890" extrusionOk="0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1509;p32"/>
            <p:cNvSpPr/>
            <p:nvPr/>
          </p:nvSpPr>
          <p:spPr>
            <a:xfrm>
              <a:off x="-884023" y="4442734"/>
              <a:ext cx="123520" cy="121861"/>
            </a:xfrm>
            <a:custGeom>
              <a:avLst/>
              <a:gdLst/>
              <a:ahLst/>
              <a:cxnLst/>
              <a:rect l="l" t="t" r="r" b="b"/>
              <a:pathLst>
                <a:path w="4393" h="4334" extrusionOk="0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1510;p32"/>
            <p:cNvSpPr/>
            <p:nvPr/>
          </p:nvSpPr>
          <p:spPr>
            <a:xfrm>
              <a:off x="-918467" y="4407868"/>
              <a:ext cx="163841" cy="97905"/>
            </a:xfrm>
            <a:custGeom>
              <a:avLst/>
              <a:gdLst/>
              <a:ahLst/>
              <a:cxnLst/>
              <a:rect l="l" t="t" r="r" b="b"/>
              <a:pathLst>
                <a:path w="5827" h="3482" extrusionOk="0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1511;p32"/>
            <p:cNvSpPr/>
            <p:nvPr/>
          </p:nvSpPr>
          <p:spPr>
            <a:xfrm>
              <a:off x="-905870" y="4511622"/>
              <a:ext cx="371376" cy="177731"/>
            </a:xfrm>
            <a:custGeom>
              <a:avLst/>
              <a:gdLst/>
              <a:ahLst/>
              <a:cxnLst/>
              <a:rect l="l" t="t" r="r" b="b"/>
              <a:pathLst>
                <a:path w="13208" h="6321" extrusionOk="0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1512;p32"/>
            <p:cNvSpPr/>
            <p:nvPr/>
          </p:nvSpPr>
          <p:spPr>
            <a:xfrm>
              <a:off x="-726929" y="4560349"/>
              <a:ext cx="58428" cy="47490"/>
            </a:xfrm>
            <a:custGeom>
              <a:avLst/>
              <a:gdLst/>
              <a:ahLst/>
              <a:cxnLst/>
              <a:rect l="l" t="t" r="r" b="b"/>
              <a:pathLst>
                <a:path w="2078" h="1689" extrusionOk="0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1513;p32"/>
            <p:cNvSpPr/>
            <p:nvPr/>
          </p:nvSpPr>
          <p:spPr>
            <a:xfrm>
              <a:off x="-745824" y="4544379"/>
              <a:ext cx="50443" cy="45832"/>
            </a:xfrm>
            <a:custGeom>
              <a:avLst/>
              <a:gdLst/>
              <a:ahLst/>
              <a:cxnLst/>
              <a:rect l="l" t="t" r="r" b="b"/>
              <a:pathLst>
                <a:path w="1794" h="1630" extrusionOk="0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1514;p32"/>
            <p:cNvSpPr/>
            <p:nvPr/>
          </p:nvSpPr>
          <p:spPr>
            <a:xfrm>
              <a:off x="-700864" y="4575055"/>
              <a:ext cx="54211" cy="47069"/>
            </a:xfrm>
            <a:custGeom>
              <a:avLst/>
              <a:gdLst/>
              <a:ahLst/>
              <a:cxnLst/>
              <a:rect l="l" t="t" r="r" b="b"/>
              <a:pathLst>
                <a:path w="1928" h="1674" extrusionOk="0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1515;p32"/>
            <p:cNvSpPr/>
            <p:nvPr/>
          </p:nvSpPr>
          <p:spPr>
            <a:xfrm>
              <a:off x="-765563" y="2987229"/>
              <a:ext cx="62618" cy="161732"/>
            </a:xfrm>
            <a:custGeom>
              <a:avLst/>
              <a:gdLst/>
              <a:ahLst/>
              <a:cxnLst/>
              <a:rect l="l" t="t" r="r" b="b"/>
              <a:pathLst>
                <a:path w="2227" h="5752" extrusionOk="0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1516;p32"/>
            <p:cNvSpPr/>
            <p:nvPr/>
          </p:nvSpPr>
          <p:spPr>
            <a:xfrm>
              <a:off x="-711802" y="2966225"/>
              <a:ext cx="134880" cy="168874"/>
            </a:xfrm>
            <a:custGeom>
              <a:avLst/>
              <a:gdLst/>
              <a:ahLst/>
              <a:cxnLst/>
              <a:rect l="l" t="t" r="r" b="b"/>
              <a:pathLst>
                <a:path w="4797" h="6006" extrusionOk="0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1517;p32"/>
            <p:cNvSpPr/>
            <p:nvPr/>
          </p:nvSpPr>
          <p:spPr>
            <a:xfrm>
              <a:off x="-639118" y="2997295"/>
              <a:ext cx="137382" cy="166793"/>
            </a:xfrm>
            <a:custGeom>
              <a:avLst/>
              <a:gdLst/>
              <a:ahLst/>
              <a:cxnLst/>
              <a:rect l="l" t="t" r="r" b="b"/>
              <a:pathLst>
                <a:path w="4886" h="5932" extrusionOk="0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1518;p32"/>
            <p:cNvSpPr/>
            <p:nvPr/>
          </p:nvSpPr>
          <p:spPr>
            <a:xfrm>
              <a:off x="-598797" y="3059885"/>
              <a:ext cx="141178" cy="164291"/>
            </a:xfrm>
            <a:custGeom>
              <a:avLst/>
              <a:gdLst/>
              <a:ahLst/>
              <a:cxnLst/>
              <a:rect l="l" t="t" r="r" b="b"/>
              <a:pathLst>
                <a:path w="5021" h="5843" extrusionOk="0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1519;p32"/>
            <p:cNvSpPr/>
            <p:nvPr/>
          </p:nvSpPr>
          <p:spPr>
            <a:xfrm>
              <a:off x="-1202427" y="3395524"/>
              <a:ext cx="431013" cy="371770"/>
            </a:xfrm>
            <a:custGeom>
              <a:avLst/>
              <a:gdLst/>
              <a:ahLst/>
              <a:cxnLst/>
              <a:rect l="l" t="t" r="r" b="b"/>
              <a:pathLst>
                <a:path w="15329" h="13222" extrusionOk="0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1520;p32"/>
            <p:cNvSpPr/>
            <p:nvPr/>
          </p:nvSpPr>
          <p:spPr>
            <a:xfrm>
              <a:off x="-844545" y="3068292"/>
              <a:ext cx="304597" cy="316744"/>
            </a:xfrm>
            <a:custGeom>
              <a:avLst/>
              <a:gdLst/>
              <a:ahLst/>
              <a:cxnLst/>
              <a:rect l="l" t="t" r="r" b="b"/>
              <a:pathLst>
                <a:path w="10833" h="11265" extrusionOk="0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1521;p32"/>
            <p:cNvSpPr/>
            <p:nvPr/>
          </p:nvSpPr>
          <p:spPr>
            <a:xfrm>
              <a:off x="-926874" y="3266970"/>
              <a:ext cx="240320" cy="240320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1522;p32"/>
            <p:cNvSpPr/>
            <p:nvPr/>
          </p:nvSpPr>
          <p:spPr>
            <a:xfrm>
              <a:off x="-871848" y="3322418"/>
              <a:ext cx="129847" cy="129847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1523;p32"/>
            <p:cNvSpPr/>
            <p:nvPr/>
          </p:nvSpPr>
          <p:spPr>
            <a:xfrm>
              <a:off x="-1215445" y="3622770"/>
              <a:ext cx="240714" cy="240714"/>
            </a:xfrm>
            <a:custGeom>
              <a:avLst/>
              <a:gdLst/>
              <a:ahLst/>
              <a:cxnLst/>
              <a:rect l="l" t="t" r="r" b="b"/>
              <a:pathLst>
                <a:path w="8561" h="8561" extrusionOk="0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1524;p32"/>
            <p:cNvSpPr/>
            <p:nvPr/>
          </p:nvSpPr>
          <p:spPr>
            <a:xfrm>
              <a:off x="-1159997" y="3678218"/>
              <a:ext cx="129818" cy="129818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1525;p32"/>
            <p:cNvSpPr/>
            <p:nvPr/>
          </p:nvSpPr>
          <p:spPr>
            <a:xfrm>
              <a:off x="-820589" y="3348483"/>
              <a:ext cx="139913" cy="171404"/>
            </a:xfrm>
            <a:custGeom>
              <a:avLst/>
              <a:gdLst/>
              <a:ahLst/>
              <a:cxnLst/>
              <a:rect l="l" t="t" r="r" b="b"/>
              <a:pathLst>
                <a:path w="4976" h="6096" extrusionOk="0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1526;p32"/>
            <p:cNvSpPr/>
            <p:nvPr/>
          </p:nvSpPr>
          <p:spPr>
            <a:xfrm>
              <a:off x="-1829168" y="3041411"/>
              <a:ext cx="719583" cy="785125"/>
            </a:xfrm>
            <a:custGeom>
              <a:avLst/>
              <a:gdLst/>
              <a:ahLst/>
              <a:cxnLst/>
              <a:rect l="l" t="t" r="r" b="b"/>
              <a:pathLst>
                <a:path w="25592" h="27923" extrusionOk="0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rgbClr val="202C8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1527;p32"/>
            <p:cNvSpPr/>
            <p:nvPr/>
          </p:nvSpPr>
          <p:spPr>
            <a:xfrm>
              <a:off x="-1170513" y="3700908"/>
              <a:ext cx="234022" cy="152509"/>
            </a:xfrm>
            <a:custGeom>
              <a:avLst/>
              <a:gdLst/>
              <a:ahLst/>
              <a:cxnLst/>
              <a:rect l="l" t="t" r="r" b="b"/>
              <a:pathLst>
                <a:path w="8323" h="5424" extrusionOk="0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529" name="Google Shape;1529;p32"/>
          <p:cNvGrpSpPr/>
          <p:nvPr/>
        </p:nvGrpSpPr>
        <p:grpSpPr>
          <a:xfrm>
            <a:off x="6171416" y="1314400"/>
            <a:ext cx="4107972" cy="1213858"/>
            <a:chOff x="5415611" y="186956"/>
            <a:chExt cx="3162727" cy="1066800"/>
          </a:xfrm>
        </p:grpSpPr>
        <p:sp>
          <p:nvSpPr>
            <p:cNvPr id="1531" name="Google Shape;1531;p32"/>
            <p:cNvSpPr txBox="1"/>
            <p:nvPr/>
          </p:nvSpPr>
          <p:spPr>
            <a:xfrm>
              <a:off x="5520324" y="405296"/>
              <a:ext cx="3058014" cy="5594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b="1" dirty="0">
                  <a:solidFill>
                    <a:schemeClr val="dk1"/>
                  </a:solidFill>
                  <a:latin typeface="Fira Sans Extra Condensed"/>
                  <a:ea typeface="Roboto" panose="02000000000000000000" pitchFamily="2" charset="0"/>
                  <a:cs typeface="Roboto" panose="02000000000000000000" pitchFamily="2" charset="0"/>
                  <a:sym typeface="Fira Sans Extra Condensed"/>
                </a:rPr>
                <a:t>Clasificare</a:t>
              </a:r>
              <a:r>
                <a:rPr lang="ro-RO" sz="2800" b="1" dirty="0">
                  <a:solidFill>
                    <a:schemeClr val="dk1"/>
                  </a:solidFill>
                  <a:latin typeface="Fira Sans Extra Condensed"/>
                  <a:ea typeface="Roboto" panose="02000000000000000000" pitchFamily="2" charset="0"/>
                  <a:cs typeface="Roboto" panose="02000000000000000000" pitchFamily="2" charset="0"/>
                  <a:sym typeface="Fira Sans Extra Condensed"/>
                </a:rPr>
                <a:t>a</a:t>
              </a:r>
            </a:p>
            <a:p>
              <a:pPr algn="ctr"/>
              <a:r>
                <a:rPr lang="ro-RO" sz="2800" b="1" dirty="0">
                  <a:solidFill>
                    <a:schemeClr val="dk1"/>
                  </a:solidFill>
                  <a:latin typeface="Fira Sans Extra Condensed"/>
                  <a:ea typeface="Roboto" panose="02000000000000000000" pitchFamily="2" charset="0"/>
                  <a:cs typeface="Roboto" panose="02000000000000000000" pitchFamily="2" charset="0"/>
                  <a:sym typeface="Fira Sans Extra Condensed"/>
                </a:rPr>
                <a:t>știrilor financiare</a:t>
              </a:r>
              <a:endParaRPr sz="2800" b="1" dirty="0">
                <a:solidFill>
                  <a:schemeClr val="dk1"/>
                </a:solidFill>
                <a:latin typeface="Fira Sans Extra Condensed"/>
                <a:ea typeface="Roboto" panose="02000000000000000000" pitchFamily="2" charset="0"/>
                <a:cs typeface="Roboto" panose="02000000000000000000" pitchFamily="2" charset="0"/>
                <a:sym typeface="Fira Sans Extra Condensed"/>
              </a:endParaRPr>
            </a:p>
          </p:txBody>
        </p:sp>
        <p:sp>
          <p:nvSpPr>
            <p:cNvPr id="1532" name="Google Shape;1532;p32"/>
            <p:cNvSpPr txBox="1"/>
            <p:nvPr/>
          </p:nvSpPr>
          <p:spPr>
            <a:xfrm>
              <a:off x="5415611" y="186956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rgbClr val="00B05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3200" b="1" dirty="0">
                <a:solidFill>
                  <a:srgbClr val="00B05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33" name="Google Shape;1533;p32"/>
          <p:cNvGrpSpPr/>
          <p:nvPr/>
        </p:nvGrpSpPr>
        <p:grpSpPr>
          <a:xfrm>
            <a:off x="6135625" y="2882814"/>
            <a:ext cx="3624080" cy="1422400"/>
            <a:chOff x="5849493" y="3649970"/>
            <a:chExt cx="2718060" cy="1066800"/>
          </a:xfrm>
        </p:grpSpPr>
        <p:sp>
          <p:nvSpPr>
            <p:cNvPr id="1535" name="Google Shape;1535;p32"/>
            <p:cNvSpPr txBox="1"/>
            <p:nvPr/>
          </p:nvSpPr>
          <p:spPr>
            <a:xfrm>
              <a:off x="6368105" y="3735812"/>
              <a:ext cx="2199448" cy="860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ro-RO" sz="28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Predicții ale evoluției prețurilor</a:t>
              </a:r>
              <a:endParaRPr sz="2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36" name="Google Shape;1536;p32"/>
            <p:cNvSpPr txBox="1"/>
            <p:nvPr/>
          </p:nvSpPr>
          <p:spPr>
            <a:xfrm>
              <a:off x="5849493" y="3649970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3200" b="1" dirty="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93A4C06D-7411-B21D-904F-12672197F0F1}"/>
              </a:ext>
            </a:extLst>
          </p:cNvPr>
          <p:cNvSpPr txBox="1">
            <a:spLocks/>
          </p:cNvSpPr>
          <p:nvPr/>
        </p:nvSpPr>
        <p:spPr>
          <a:xfrm>
            <a:off x="2224937" y="201401"/>
            <a:ext cx="3971963" cy="1038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err="1">
                <a:solidFill>
                  <a:schemeClr val="tx1"/>
                </a:solidFill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Obiective</a:t>
            </a:r>
            <a:endParaRPr lang="en-US" sz="5400" dirty="0">
              <a:solidFill>
                <a:schemeClr val="tx1"/>
              </a:solidFill>
              <a:latin typeface="Fira Sans Extra Condensed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08" name="Google Shape;1436;p32">
            <a:extLst>
              <a:ext uri="{FF2B5EF4-FFF2-40B4-BE49-F238E27FC236}">
                <a16:creationId xmlns:a16="http://schemas.microsoft.com/office/drawing/2014/main" id="{068CF04B-0CA2-55AA-0649-2AA379258BF2}"/>
              </a:ext>
            </a:extLst>
          </p:cNvPr>
          <p:cNvSpPr/>
          <p:nvPr/>
        </p:nvSpPr>
        <p:spPr>
          <a:xfrm>
            <a:off x="6065002" y="4594973"/>
            <a:ext cx="3909455" cy="1574800"/>
          </a:xfrm>
          <a:prstGeom prst="roundRect">
            <a:avLst>
              <a:gd name="adj" fmla="val 8324"/>
            </a:avLst>
          </a:prstGeom>
          <a:solidFill>
            <a:srgbClr val="0070C0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71BCEE28-22A9-893E-3C9C-AAAB893F5E77}"/>
              </a:ext>
            </a:extLst>
          </p:cNvPr>
          <p:cNvCxnSpPr>
            <a:cxnSpLocks/>
            <a:endCxn id="1436" idx="1"/>
          </p:cNvCxnSpPr>
          <p:nvPr/>
        </p:nvCxnSpPr>
        <p:spPr>
          <a:xfrm>
            <a:off x="4279542" y="3590439"/>
            <a:ext cx="1785461" cy="3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9" name="Connector: Elbow 1538">
            <a:extLst>
              <a:ext uri="{FF2B5EF4-FFF2-40B4-BE49-F238E27FC236}">
                <a16:creationId xmlns:a16="http://schemas.microsoft.com/office/drawing/2014/main" id="{141CC24D-77BE-8B3B-A9B2-117895EEDDA2}"/>
              </a:ext>
            </a:extLst>
          </p:cNvPr>
          <p:cNvCxnSpPr>
            <a:cxnSpLocks/>
            <a:endCxn id="1408" idx="1"/>
          </p:cNvCxnSpPr>
          <p:nvPr/>
        </p:nvCxnSpPr>
        <p:spPr>
          <a:xfrm>
            <a:off x="4294498" y="4198359"/>
            <a:ext cx="1770504" cy="118401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3" name="Connector: Elbow 1542">
            <a:extLst>
              <a:ext uri="{FF2B5EF4-FFF2-40B4-BE49-F238E27FC236}">
                <a16:creationId xmlns:a16="http://schemas.microsoft.com/office/drawing/2014/main" id="{A6DBA3A7-0907-ACAA-2FE1-0209FAD8755E}"/>
              </a:ext>
            </a:extLst>
          </p:cNvPr>
          <p:cNvCxnSpPr>
            <a:cxnSpLocks/>
            <a:endCxn id="1437" idx="1"/>
          </p:cNvCxnSpPr>
          <p:nvPr/>
        </p:nvCxnSpPr>
        <p:spPr>
          <a:xfrm flipV="1">
            <a:off x="4273632" y="1921330"/>
            <a:ext cx="1738918" cy="103456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5" name="Google Shape;1536;p32">
            <a:extLst>
              <a:ext uri="{FF2B5EF4-FFF2-40B4-BE49-F238E27FC236}">
                <a16:creationId xmlns:a16="http://schemas.microsoft.com/office/drawing/2014/main" id="{E4AB991F-E681-2910-8EDB-A75D634E3A28}"/>
              </a:ext>
            </a:extLst>
          </p:cNvPr>
          <p:cNvSpPr txBox="1"/>
          <p:nvPr/>
        </p:nvSpPr>
        <p:spPr>
          <a:xfrm>
            <a:off x="6135624" y="4696736"/>
            <a:ext cx="8392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rgbClr val="0070C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</a:t>
            </a:r>
            <a:r>
              <a:rPr lang="ro-RO" sz="3200" b="1" dirty="0">
                <a:solidFill>
                  <a:srgbClr val="0070C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sz="3200" b="1" dirty="0">
              <a:solidFill>
                <a:srgbClr val="0070C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6" name="Google Shape;1535;p32">
            <a:extLst>
              <a:ext uri="{FF2B5EF4-FFF2-40B4-BE49-F238E27FC236}">
                <a16:creationId xmlns:a16="http://schemas.microsoft.com/office/drawing/2014/main" id="{4464EA0F-23CF-FAC5-EB25-EF2C219F4C56}"/>
              </a:ext>
            </a:extLst>
          </p:cNvPr>
          <p:cNvSpPr txBox="1"/>
          <p:nvPr/>
        </p:nvSpPr>
        <p:spPr>
          <a:xfrm>
            <a:off x="6974824" y="4769038"/>
            <a:ext cx="2870501" cy="1147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ro-RO" sz="2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Monitorizarea bugetului personal</a:t>
            </a:r>
            <a:endParaRPr sz="2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ABCB448E-3C77-82BB-FCC1-D601DBC8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7950" y="6289788"/>
            <a:ext cx="2743200" cy="36512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C47B90-AE4D-623F-BCE4-BA1DF80E7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39894" y="6212159"/>
            <a:ext cx="2743200" cy="3651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7EDCEE2-1DBA-8557-EC07-E83EFFECA874}"/>
              </a:ext>
            </a:extLst>
          </p:cNvPr>
          <p:cNvSpPr txBox="1">
            <a:spLocks/>
          </p:cNvSpPr>
          <p:nvPr/>
        </p:nvSpPr>
        <p:spPr>
          <a:xfrm>
            <a:off x="4051877" y="280716"/>
            <a:ext cx="7301923" cy="1038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>
                <a:solidFill>
                  <a:schemeClr val="tx1"/>
                </a:solidFill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Aplica</a:t>
            </a:r>
            <a:r>
              <a:rPr lang="ro-RO" sz="4800" dirty="0">
                <a:solidFill>
                  <a:schemeClr val="tx1"/>
                </a:solidFill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ții similare</a:t>
            </a:r>
            <a:endParaRPr lang="en-US" sz="4800" dirty="0">
              <a:solidFill>
                <a:schemeClr val="tx1"/>
              </a:solidFill>
              <a:latin typeface="Fira Sans Extra Condensed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2CED017-09A5-5A53-3EE3-E8A6791BFD39}"/>
              </a:ext>
            </a:extLst>
          </p:cNvPr>
          <p:cNvSpPr txBox="1">
            <a:spLocks/>
          </p:cNvSpPr>
          <p:nvPr/>
        </p:nvSpPr>
        <p:spPr>
          <a:xfrm>
            <a:off x="3935727" y="1614011"/>
            <a:ext cx="7062437" cy="2502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 err="1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Empower</a:t>
            </a:r>
            <a:r>
              <a:rPr lang="ro-RO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 – consultanță financiară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 err="1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AlphaSense</a:t>
            </a:r>
            <a:r>
              <a:rPr lang="ro-RO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 – recomandări personalizate pe baza predicțiilor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dirty="0" err="1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Kavout</a:t>
            </a:r>
            <a:r>
              <a:rPr lang="ro-RO" dirty="0">
                <a:latin typeface="Fira Sans Extra Condensed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 – sistem inteligent de investiție automată</a:t>
            </a:r>
          </a:p>
          <a:p>
            <a:endParaRPr lang="ro-RO" dirty="0">
              <a:latin typeface="Fira Sans Extra Condensed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1" name="Google Shape;2152;p41">
            <a:extLst>
              <a:ext uri="{FF2B5EF4-FFF2-40B4-BE49-F238E27FC236}">
                <a16:creationId xmlns:a16="http://schemas.microsoft.com/office/drawing/2014/main" id="{DC6AEBAB-5DCE-9438-60B5-EE1CEDE15F06}"/>
              </a:ext>
            </a:extLst>
          </p:cNvPr>
          <p:cNvGrpSpPr/>
          <p:nvPr/>
        </p:nvGrpSpPr>
        <p:grpSpPr>
          <a:xfrm flipH="1">
            <a:off x="5671298" y="4062981"/>
            <a:ext cx="3591293" cy="1837136"/>
            <a:chOff x="2190801" y="2219569"/>
            <a:chExt cx="4762569" cy="2450834"/>
          </a:xfrm>
        </p:grpSpPr>
        <p:sp>
          <p:nvSpPr>
            <p:cNvPr id="12" name="Google Shape;2153;p41">
              <a:extLst>
                <a:ext uri="{FF2B5EF4-FFF2-40B4-BE49-F238E27FC236}">
                  <a16:creationId xmlns:a16="http://schemas.microsoft.com/office/drawing/2014/main" id="{A3AF9999-A4E9-F1F6-7975-A5ADCC99D397}"/>
                </a:ext>
              </a:extLst>
            </p:cNvPr>
            <p:cNvSpPr/>
            <p:nvPr/>
          </p:nvSpPr>
          <p:spPr>
            <a:xfrm rot="5400000">
              <a:off x="6246122" y="3081577"/>
              <a:ext cx="773113" cy="502416"/>
            </a:xfrm>
            <a:custGeom>
              <a:avLst/>
              <a:gdLst/>
              <a:ahLst/>
              <a:cxnLst/>
              <a:rect l="l" t="t" r="r" b="b"/>
              <a:pathLst>
                <a:path w="9402" h="6110" extrusionOk="0">
                  <a:moveTo>
                    <a:pt x="590" y="0"/>
                  </a:moveTo>
                  <a:lnTo>
                    <a:pt x="475" y="13"/>
                  </a:lnTo>
                  <a:lnTo>
                    <a:pt x="360" y="52"/>
                  </a:lnTo>
                  <a:lnTo>
                    <a:pt x="244" y="116"/>
                  </a:lnTo>
                  <a:lnTo>
                    <a:pt x="155" y="192"/>
                  </a:lnTo>
                  <a:lnTo>
                    <a:pt x="91" y="282"/>
                  </a:lnTo>
                  <a:lnTo>
                    <a:pt x="39" y="397"/>
                  </a:lnTo>
                  <a:lnTo>
                    <a:pt x="1" y="513"/>
                  </a:lnTo>
                  <a:lnTo>
                    <a:pt x="1" y="628"/>
                  </a:lnTo>
                  <a:lnTo>
                    <a:pt x="14" y="743"/>
                  </a:lnTo>
                  <a:lnTo>
                    <a:pt x="52" y="858"/>
                  </a:lnTo>
                  <a:lnTo>
                    <a:pt x="116" y="961"/>
                  </a:lnTo>
                  <a:lnTo>
                    <a:pt x="3626" y="5866"/>
                  </a:lnTo>
                  <a:lnTo>
                    <a:pt x="3677" y="5918"/>
                  </a:lnTo>
                  <a:lnTo>
                    <a:pt x="3728" y="5969"/>
                  </a:lnTo>
                  <a:lnTo>
                    <a:pt x="3779" y="6007"/>
                  </a:lnTo>
                  <a:lnTo>
                    <a:pt x="3843" y="6046"/>
                  </a:lnTo>
                  <a:lnTo>
                    <a:pt x="3907" y="6071"/>
                  </a:lnTo>
                  <a:lnTo>
                    <a:pt x="3984" y="6097"/>
                  </a:lnTo>
                  <a:lnTo>
                    <a:pt x="4048" y="6110"/>
                  </a:lnTo>
                  <a:lnTo>
                    <a:pt x="8787" y="6110"/>
                  </a:lnTo>
                  <a:lnTo>
                    <a:pt x="8915" y="6097"/>
                  </a:lnTo>
                  <a:lnTo>
                    <a:pt x="9030" y="6071"/>
                  </a:lnTo>
                  <a:lnTo>
                    <a:pt x="9133" y="6007"/>
                  </a:lnTo>
                  <a:lnTo>
                    <a:pt x="9223" y="5943"/>
                  </a:lnTo>
                  <a:lnTo>
                    <a:pt x="9299" y="5841"/>
                  </a:lnTo>
                  <a:lnTo>
                    <a:pt x="9351" y="5738"/>
                  </a:lnTo>
                  <a:lnTo>
                    <a:pt x="9389" y="5636"/>
                  </a:lnTo>
                  <a:lnTo>
                    <a:pt x="9402" y="5508"/>
                  </a:lnTo>
                  <a:lnTo>
                    <a:pt x="9389" y="5380"/>
                  </a:lnTo>
                  <a:lnTo>
                    <a:pt x="9351" y="5277"/>
                  </a:lnTo>
                  <a:lnTo>
                    <a:pt x="9299" y="5162"/>
                  </a:lnTo>
                  <a:lnTo>
                    <a:pt x="9223" y="5072"/>
                  </a:lnTo>
                  <a:lnTo>
                    <a:pt x="9133" y="5008"/>
                  </a:lnTo>
                  <a:lnTo>
                    <a:pt x="9030" y="4944"/>
                  </a:lnTo>
                  <a:lnTo>
                    <a:pt x="8915" y="4919"/>
                  </a:lnTo>
                  <a:lnTo>
                    <a:pt x="8787" y="4906"/>
                  </a:lnTo>
                  <a:lnTo>
                    <a:pt x="4432" y="4906"/>
                  </a:lnTo>
                  <a:lnTo>
                    <a:pt x="1102" y="256"/>
                  </a:lnTo>
                  <a:lnTo>
                    <a:pt x="1013" y="154"/>
                  </a:lnTo>
                  <a:lnTo>
                    <a:pt x="923" y="90"/>
                  </a:lnTo>
                  <a:lnTo>
                    <a:pt x="821" y="39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54;p41">
              <a:extLst>
                <a:ext uri="{FF2B5EF4-FFF2-40B4-BE49-F238E27FC236}">
                  <a16:creationId xmlns:a16="http://schemas.microsoft.com/office/drawing/2014/main" id="{75032CB1-A8C1-87FD-6F45-5DEEC676C9F2}"/>
                </a:ext>
              </a:extLst>
            </p:cNvPr>
            <p:cNvSpPr/>
            <p:nvPr/>
          </p:nvSpPr>
          <p:spPr>
            <a:xfrm rot="5400000">
              <a:off x="5640005" y="3252694"/>
              <a:ext cx="833140" cy="100154"/>
            </a:xfrm>
            <a:custGeom>
              <a:avLst/>
              <a:gdLst/>
              <a:ahLst/>
              <a:cxnLst/>
              <a:rect l="l" t="t" r="r" b="b"/>
              <a:pathLst>
                <a:path w="10132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03" y="1217"/>
                  </a:lnTo>
                  <a:lnTo>
                    <a:pt x="9517" y="1217"/>
                  </a:lnTo>
                  <a:lnTo>
                    <a:pt x="9645" y="1204"/>
                  </a:lnTo>
                  <a:lnTo>
                    <a:pt x="9760" y="1166"/>
                  </a:lnTo>
                  <a:lnTo>
                    <a:pt x="9863" y="1102"/>
                  </a:lnTo>
                  <a:lnTo>
                    <a:pt x="9953" y="1038"/>
                  </a:lnTo>
                  <a:lnTo>
                    <a:pt x="10029" y="948"/>
                  </a:lnTo>
                  <a:lnTo>
                    <a:pt x="10081" y="846"/>
                  </a:lnTo>
                  <a:lnTo>
                    <a:pt x="10119" y="731"/>
                  </a:lnTo>
                  <a:lnTo>
                    <a:pt x="10132" y="603"/>
                  </a:lnTo>
                  <a:lnTo>
                    <a:pt x="10119" y="487"/>
                  </a:lnTo>
                  <a:lnTo>
                    <a:pt x="10081" y="372"/>
                  </a:lnTo>
                  <a:lnTo>
                    <a:pt x="10029" y="270"/>
                  </a:lnTo>
                  <a:lnTo>
                    <a:pt x="9953" y="180"/>
                  </a:lnTo>
                  <a:lnTo>
                    <a:pt x="9863" y="103"/>
                  </a:lnTo>
                  <a:lnTo>
                    <a:pt x="9760" y="39"/>
                  </a:lnTo>
                  <a:lnTo>
                    <a:pt x="9645" y="13"/>
                  </a:lnTo>
                  <a:lnTo>
                    <a:pt x="9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55;p41">
              <a:extLst>
                <a:ext uri="{FF2B5EF4-FFF2-40B4-BE49-F238E27FC236}">
                  <a16:creationId xmlns:a16="http://schemas.microsoft.com/office/drawing/2014/main" id="{2A19999D-7D3E-00C8-F9BD-CF1FEDBB807B}"/>
                </a:ext>
              </a:extLst>
            </p:cNvPr>
            <p:cNvSpPr/>
            <p:nvPr/>
          </p:nvSpPr>
          <p:spPr>
            <a:xfrm rot="5400000">
              <a:off x="4963876" y="2950460"/>
              <a:ext cx="1182776" cy="354981"/>
            </a:xfrm>
            <a:custGeom>
              <a:avLst/>
              <a:gdLst/>
              <a:ahLst/>
              <a:cxnLst/>
              <a:rect l="l" t="t" r="r" b="b"/>
              <a:pathLst>
                <a:path w="14384" h="4317" extrusionOk="0">
                  <a:moveTo>
                    <a:pt x="10439" y="0"/>
                  </a:moveTo>
                  <a:lnTo>
                    <a:pt x="10324" y="13"/>
                  </a:lnTo>
                  <a:lnTo>
                    <a:pt x="10209" y="39"/>
                  </a:lnTo>
                  <a:lnTo>
                    <a:pt x="10106" y="90"/>
                  </a:lnTo>
                  <a:lnTo>
                    <a:pt x="10016" y="167"/>
                  </a:lnTo>
                  <a:lnTo>
                    <a:pt x="6917" y="3100"/>
                  </a:lnTo>
                  <a:lnTo>
                    <a:pt x="615" y="3100"/>
                  </a:lnTo>
                  <a:lnTo>
                    <a:pt x="487" y="3113"/>
                  </a:lnTo>
                  <a:lnTo>
                    <a:pt x="372" y="3151"/>
                  </a:lnTo>
                  <a:lnTo>
                    <a:pt x="270" y="3202"/>
                  </a:lnTo>
                  <a:lnTo>
                    <a:pt x="180" y="3279"/>
                  </a:lnTo>
                  <a:lnTo>
                    <a:pt x="103" y="3369"/>
                  </a:lnTo>
                  <a:lnTo>
                    <a:pt x="52" y="3471"/>
                  </a:lnTo>
                  <a:lnTo>
                    <a:pt x="13" y="3587"/>
                  </a:lnTo>
                  <a:lnTo>
                    <a:pt x="1" y="3715"/>
                  </a:lnTo>
                  <a:lnTo>
                    <a:pt x="13" y="3830"/>
                  </a:lnTo>
                  <a:lnTo>
                    <a:pt x="52" y="3945"/>
                  </a:lnTo>
                  <a:lnTo>
                    <a:pt x="103" y="4048"/>
                  </a:lnTo>
                  <a:lnTo>
                    <a:pt x="180" y="4137"/>
                  </a:lnTo>
                  <a:lnTo>
                    <a:pt x="270" y="4214"/>
                  </a:lnTo>
                  <a:lnTo>
                    <a:pt x="372" y="4265"/>
                  </a:lnTo>
                  <a:lnTo>
                    <a:pt x="487" y="4304"/>
                  </a:lnTo>
                  <a:lnTo>
                    <a:pt x="615" y="4317"/>
                  </a:lnTo>
                  <a:lnTo>
                    <a:pt x="7160" y="4317"/>
                  </a:lnTo>
                  <a:lnTo>
                    <a:pt x="7276" y="4304"/>
                  </a:lnTo>
                  <a:lnTo>
                    <a:pt x="7391" y="4278"/>
                  </a:lnTo>
                  <a:lnTo>
                    <a:pt x="7493" y="4227"/>
                  </a:lnTo>
                  <a:lnTo>
                    <a:pt x="7583" y="4150"/>
                  </a:lnTo>
                  <a:lnTo>
                    <a:pt x="10682" y="1217"/>
                  </a:lnTo>
                  <a:lnTo>
                    <a:pt x="13769" y="1217"/>
                  </a:lnTo>
                  <a:lnTo>
                    <a:pt x="13897" y="1204"/>
                  </a:lnTo>
                  <a:lnTo>
                    <a:pt x="14012" y="1166"/>
                  </a:lnTo>
                  <a:lnTo>
                    <a:pt x="14115" y="1115"/>
                  </a:lnTo>
                  <a:lnTo>
                    <a:pt x="14205" y="1038"/>
                  </a:lnTo>
                  <a:lnTo>
                    <a:pt x="14281" y="948"/>
                  </a:lnTo>
                  <a:lnTo>
                    <a:pt x="14333" y="846"/>
                  </a:lnTo>
                  <a:lnTo>
                    <a:pt x="14371" y="730"/>
                  </a:lnTo>
                  <a:lnTo>
                    <a:pt x="14384" y="602"/>
                  </a:lnTo>
                  <a:lnTo>
                    <a:pt x="14371" y="487"/>
                  </a:lnTo>
                  <a:lnTo>
                    <a:pt x="14333" y="372"/>
                  </a:lnTo>
                  <a:lnTo>
                    <a:pt x="14281" y="269"/>
                  </a:lnTo>
                  <a:lnTo>
                    <a:pt x="14205" y="180"/>
                  </a:lnTo>
                  <a:lnTo>
                    <a:pt x="14115" y="103"/>
                  </a:lnTo>
                  <a:lnTo>
                    <a:pt x="14012" y="52"/>
                  </a:lnTo>
                  <a:lnTo>
                    <a:pt x="13897" y="13"/>
                  </a:lnTo>
                  <a:lnTo>
                    <a:pt x="13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56;p41">
              <a:extLst>
                <a:ext uri="{FF2B5EF4-FFF2-40B4-BE49-F238E27FC236}">
                  <a16:creationId xmlns:a16="http://schemas.microsoft.com/office/drawing/2014/main" id="{6A61AC60-F940-2678-E253-594F00D1E0E4}"/>
                </a:ext>
              </a:extLst>
            </p:cNvPr>
            <p:cNvSpPr/>
            <p:nvPr/>
          </p:nvSpPr>
          <p:spPr>
            <a:xfrm rot="5400000">
              <a:off x="4017621" y="2875178"/>
              <a:ext cx="1471316" cy="337055"/>
            </a:xfrm>
            <a:custGeom>
              <a:avLst/>
              <a:gdLst/>
              <a:ahLst/>
              <a:cxnLst/>
              <a:rect l="l" t="t" r="r" b="b"/>
              <a:pathLst>
                <a:path w="17893" h="4099" extrusionOk="0">
                  <a:moveTo>
                    <a:pt x="12590" y="0"/>
                  </a:moveTo>
                  <a:lnTo>
                    <a:pt x="12514" y="26"/>
                  </a:lnTo>
                  <a:lnTo>
                    <a:pt x="12450" y="39"/>
                  </a:lnTo>
                  <a:lnTo>
                    <a:pt x="12373" y="77"/>
                  </a:lnTo>
                  <a:lnTo>
                    <a:pt x="7301" y="2882"/>
                  </a:lnTo>
                  <a:lnTo>
                    <a:pt x="602" y="2882"/>
                  </a:lnTo>
                  <a:lnTo>
                    <a:pt x="474" y="2895"/>
                  </a:lnTo>
                  <a:lnTo>
                    <a:pt x="372" y="2933"/>
                  </a:lnTo>
                  <a:lnTo>
                    <a:pt x="256" y="2985"/>
                  </a:lnTo>
                  <a:lnTo>
                    <a:pt x="167" y="3062"/>
                  </a:lnTo>
                  <a:lnTo>
                    <a:pt x="103" y="3151"/>
                  </a:lnTo>
                  <a:lnTo>
                    <a:pt x="39" y="3254"/>
                  </a:lnTo>
                  <a:lnTo>
                    <a:pt x="13" y="3369"/>
                  </a:lnTo>
                  <a:lnTo>
                    <a:pt x="0" y="3497"/>
                  </a:lnTo>
                  <a:lnTo>
                    <a:pt x="13" y="3612"/>
                  </a:lnTo>
                  <a:lnTo>
                    <a:pt x="39" y="3728"/>
                  </a:lnTo>
                  <a:lnTo>
                    <a:pt x="103" y="3830"/>
                  </a:lnTo>
                  <a:lnTo>
                    <a:pt x="167" y="3920"/>
                  </a:lnTo>
                  <a:lnTo>
                    <a:pt x="256" y="3996"/>
                  </a:lnTo>
                  <a:lnTo>
                    <a:pt x="372" y="4048"/>
                  </a:lnTo>
                  <a:lnTo>
                    <a:pt x="474" y="4086"/>
                  </a:lnTo>
                  <a:lnTo>
                    <a:pt x="602" y="4099"/>
                  </a:lnTo>
                  <a:lnTo>
                    <a:pt x="7531" y="4099"/>
                  </a:lnTo>
                  <a:lnTo>
                    <a:pt x="7608" y="4073"/>
                  </a:lnTo>
                  <a:lnTo>
                    <a:pt x="7685" y="4061"/>
                  </a:lnTo>
                  <a:lnTo>
                    <a:pt x="7749" y="4022"/>
                  </a:lnTo>
                  <a:lnTo>
                    <a:pt x="12834" y="1217"/>
                  </a:lnTo>
                  <a:lnTo>
                    <a:pt x="17278" y="1217"/>
                  </a:lnTo>
                  <a:lnTo>
                    <a:pt x="17406" y="1204"/>
                  </a:lnTo>
                  <a:lnTo>
                    <a:pt x="17521" y="1166"/>
                  </a:lnTo>
                  <a:lnTo>
                    <a:pt x="17624" y="1115"/>
                  </a:lnTo>
                  <a:lnTo>
                    <a:pt x="17714" y="1038"/>
                  </a:lnTo>
                  <a:lnTo>
                    <a:pt x="17778" y="948"/>
                  </a:lnTo>
                  <a:lnTo>
                    <a:pt x="17842" y="846"/>
                  </a:lnTo>
                  <a:lnTo>
                    <a:pt x="17880" y="730"/>
                  </a:lnTo>
                  <a:lnTo>
                    <a:pt x="17893" y="602"/>
                  </a:lnTo>
                  <a:lnTo>
                    <a:pt x="17880" y="487"/>
                  </a:lnTo>
                  <a:lnTo>
                    <a:pt x="17842" y="372"/>
                  </a:lnTo>
                  <a:lnTo>
                    <a:pt x="17778" y="269"/>
                  </a:lnTo>
                  <a:lnTo>
                    <a:pt x="17714" y="180"/>
                  </a:lnTo>
                  <a:lnTo>
                    <a:pt x="17624" y="103"/>
                  </a:lnTo>
                  <a:lnTo>
                    <a:pt x="17521" y="52"/>
                  </a:lnTo>
                  <a:lnTo>
                    <a:pt x="17406" y="13"/>
                  </a:lnTo>
                  <a:lnTo>
                    <a:pt x="17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57;p41">
              <a:extLst>
                <a:ext uri="{FF2B5EF4-FFF2-40B4-BE49-F238E27FC236}">
                  <a16:creationId xmlns:a16="http://schemas.microsoft.com/office/drawing/2014/main" id="{44B2849D-B7B4-3D65-6140-25D9D7D58E00}"/>
                </a:ext>
              </a:extLst>
            </p:cNvPr>
            <p:cNvSpPr/>
            <p:nvPr/>
          </p:nvSpPr>
          <p:spPr>
            <a:xfrm rot="5400000">
              <a:off x="3464132" y="3069487"/>
              <a:ext cx="1102685" cy="317073"/>
            </a:xfrm>
            <a:custGeom>
              <a:avLst/>
              <a:gdLst/>
              <a:ahLst/>
              <a:cxnLst/>
              <a:rect l="l" t="t" r="r" b="b"/>
              <a:pathLst>
                <a:path w="13410" h="3856" extrusionOk="0">
                  <a:moveTo>
                    <a:pt x="8312" y="0"/>
                  </a:moveTo>
                  <a:lnTo>
                    <a:pt x="8184" y="13"/>
                  </a:lnTo>
                  <a:lnTo>
                    <a:pt x="8069" y="51"/>
                  </a:lnTo>
                  <a:lnTo>
                    <a:pt x="7967" y="103"/>
                  </a:lnTo>
                  <a:lnTo>
                    <a:pt x="7877" y="179"/>
                  </a:lnTo>
                  <a:lnTo>
                    <a:pt x="7800" y="269"/>
                  </a:lnTo>
                  <a:lnTo>
                    <a:pt x="7749" y="371"/>
                  </a:lnTo>
                  <a:lnTo>
                    <a:pt x="7710" y="487"/>
                  </a:lnTo>
                  <a:lnTo>
                    <a:pt x="7698" y="615"/>
                  </a:lnTo>
                  <a:lnTo>
                    <a:pt x="7698" y="2638"/>
                  </a:lnTo>
                  <a:lnTo>
                    <a:pt x="602" y="2638"/>
                  </a:lnTo>
                  <a:lnTo>
                    <a:pt x="487" y="2651"/>
                  </a:lnTo>
                  <a:lnTo>
                    <a:pt x="372" y="2690"/>
                  </a:lnTo>
                  <a:lnTo>
                    <a:pt x="269" y="2754"/>
                  </a:lnTo>
                  <a:lnTo>
                    <a:pt x="179" y="2818"/>
                  </a:lnTo>
                  <a:lnTo>
                    <a:pt x="103" y="2907"/>
                  </a:lnTo>
                  <a:lnTo>
                    <a:pt x="51" y="3010"/>
                  </a:lnTo>
                  <a:lnTo>
                    <a:pt x="13" y="3125"/>
                  </a:lnTo>
                  <a:lnTo>
                    <a:pt x="0" y="3253"/>
                  </a:lnTo>
                  <a:lnTo>
                    <a:pt x="13" y="3369"/>
                  </a:lnTo>
                  <a:lnTo>
                    <a:pt x="51" y="3484"/>
                  </a:lnTo>
                  <a:lnTo>
                    <a:pt x="103" y="3586"/>
                  </a:lnTo>
                  <a:lnTo>
                    <a:pt x="179" y="3676"/>
                  </a:lnTo>
                  <a:lnTo>
                    <a:pt x="269" y="3753"/>
                  </a:lnTo>
                  <a:lnTo>
                    <a:pt x="372" y="3817"/>
                  </a:lnTo>
                  <a:lnTo>
                    <a:pt x="487" y="3842"/>
                  </a:lnTo>
                  <a:lnTo>
                    <a:pt x="602" y="3855"/>
                  </a:lnTo>
                  <a:lnTo>
                    <a:pt x="8312" y="3855"/>
                  </a:lnTo>
                  <a:lnTo>
                    <a:pt x="8428" y="3842"/>
                  </a:lnTo>
                  <a:lnTo>
                    <a:pt x="8543" y="3817"/>
                  </a:lnTo>
                  <a:lnTo>
                    <a:pt x="8645" y="3753"/>
                  </a:lnTo>
                  <a:lnTo>
                    <a:pt x="8735" y="3676"/>
                  </a:lnTo>
                  <a:lnTo>
                    <a:pt x="8812" y="3586"/>
                  </a:lnTo>
                  <a:lnTo>
                    <a:pt x="8863" y="3484"/>
                  </a:lnTo>
                  <a:lnTo>
                    <a:pt x="8902" y="3369"/>
                  </a:lnTo>
                  <a:lnTo>
                    <a:pt x="8914" y="3253"/>
                  </a:lnTo>
                  <a:lnTo>
                    <a:pt x="8914" y="1217"/>
                  </a:lnTo>
                  <a:lnTo>
                    <a:pt x="12795" y="1217"/>
                  </a:lnTo>
                  <a:lnTo>
                    <a:pt x="12923" y="1204"/>
                  </a:lnTo>
                  <a:lnTo>
                    <a:pt x="13038" y="1166"/>
                  </a:lnTo>
                  <a:lnTo>
                    <a:pt x="13141" y="1114"/>
                  </a:lnTo>
                  <a:lnTo>
                    <a:pt x="13231" y="1037"/>
                  </a:lnTo>
                  <a:lnTo>
                    <a:pt x="13295" y="948"/>
                  </a:lnTo>
                  <a:lnTo>
                    <a:pt x="13359" y="845"/>
                  </a:lnTo>
                  <a:lnTo>
                    <a:pt x="13397" y="730"/>
                  </a:lnTo>
                  <a:lnTo>
                    <a:pt x="13410" y="615"/>
                  </a:lnTo>
                  <a:lnTo>
                    <a:pt x="13397" y="487"/>
                  </a:lnTo>
                  <a:lnTo>
                    <a:pt x="13359" y="371"/>
                  </a:lnTo>
                  <a:lnTo>
                    <a:pt x="13295" y="269"/>
                  </a:lnTo>
                  <a:lnTo>
                    <a:pt x="13231" y="179"/>
                  </a:lnTo>
                  <a:lnTo>
                    <a:pt x="13141" y="103"/>
                  </a:lnTo>
                  <a:lnTo>
                    <a:pt x="13038" y="51"/>
                  </a:lnTo>
                  <a:lnTo>
                    <a:pt x="12923" y="13"/>
                  </a:lnTo>
                  <a:lnTo>
                    <a:pt x="12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58;p41">
              <a:extLst>
                <a:ext uri="{FF2B5EF4-FFF2-40B4-BE49-F238E27FC236}">
                  <a16:creationId xmlns:a16="http://schemas.microsoft.com/office/drawing/2014/main" id="{01AB5D93-74ED-5AAE-16EF-35DD46618C23}"/>
                </a:ext>
              </a:extLst>
            </p:cNvPr>
            <p:cNvSpPr/>
            <p:nvPr/>
          </p:nvSpPr>
          <p:spPr>
            <a:xfrm rot="5400000">
              <a:off x="3011824" y="3429118"/>
              <a:ext cx="601420" cy="99085"/>
            </a:xfrm>
            <a:custGeom>
              <a:avLst/>
              <a:gdLst/>
              <a:ahLst/>
              <a:cxnLst/>
              <a:rect l="l" t="t" r="r" b="b"/>
              <a:pathLst>
                <a:path w="7314" h="1205" extrusionOk="0">
                  <a:moveTo>
                    <a:pt x="487" y="1"/>
                  </a:moveTo>
                  <a:lnTo>
                    <a:pt x="372" y="39"/>
                  </a:lnTo>
                  <a:lnTo>
                    <a:pt x="270" y="103"/>
                  </a:lnTo>
                  <a:lnTo>
                    <a:pt x="180" y="167"/>
                  </a:lnTo>
                  <a:lnTo>
                    <a:pt x="103" y="257"/>
                  </a:lnTo>
                  <a:lnTo>
                    <a:pt x="52" y="360"/>
                  </a:lnTo>
                  <a:lnTo>
                    <a:pt x="13" y="475"/>
                  </a:lnTo>
                  <a:lnTo>
                    <a:pt x="1" y="603"/>
                  </a:lnTo>
                  <a:lnTo>
                    <a:pt x="13" y="718"/>
                  </a:lnTo>
                  <a:lnTo>
                    <a:pt x="52" y="833"/>
                  </a:lnTo>
                  <a:lnTo>
                    <a:pt x="103" y="936"/>
                  </a:lnTo>
                  <a:lnTo>
                    <a:pt x="180" y="1026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7" y="1192"/>
                  </a:lnTo>
                  <a:lnTo>
                    <a:pt x="603" y="1205"/>
                  </a:lnTo>
                  <a:lnTo>
                    <a:pt x="6699" y="1205"/>
                  </a:lnTo>
                  <a:lnTo>
                    <a:pt x="6827" y="1192"/>
                  </a:lnTo>
                  <a:lnTo>
                    <a:pt x="6942" y="1166"/>
                  </a:lnTo>
                  <a:lnTo>
                    <a:pt x="7045" y="1102"/>
                  </a:lnTo>
                  <a:lnTo>
                    <a:pt x="7135" y="1026"/>
                  </a:lnTo>
                  <a:lnTo>
                    <a:pt x="7199" y="936"/>
                  </a:lnTo>
                  <a:lnTo>
                    <a:pt x="7263" y="833"/>
                  </a:lnTo>
                  <a:lnTo>
                    <a:pt x="7301" y="718"/>
                  </a:lnTo>
                  <a:lnTo>
                    <a:pt x="7314" y="603"/>
                  </a:lnTo>
                  <a:lnTo>
                    <a:pt x="7301" y="475"/>
                  </a:lnTo>
                  <a:lnTo>
                    <a:pt x="7263" y="360"/>
                  </a:lnTo>
                  <a:lnTo>
                    <a:pt x="7199" y="257"/>
                  </a:lnTo>
                  <a:lnTo>
                    <a:pt x="7135" y="167"/>
                  </a:lnTo>
                  <a:lnTo>
                    <a:pt x="7045" y="103"/>
                  </a:lnTo>
                  <a:lnTo>
                    <a:pt x="6942" y="39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59;p41">
              <a:extLst>
                <a:ext uri="{FF2B5EF4-FFF2-40B4-BE49-F238E27FC236}">
                  <a16:creationId xmlns:a16="http://schemas.microsoft.com/office/drawing/2014/main" id="{46AFC2D5-F9DF-4387-98AD-7F849A11DAE3}"/>
                </a:ext>
              </a:extLst>
            </p:cNvPr>
            <p:cNvSpPr/>
            <p:nvPr/>
          </p:nvSpPr>
          <p:spPr>
            <a:xfrm rot="5400000">
              <a:off x="2397284" y="3188472"/>
              <a:ext cx="1082703" cy="99085"/>
            </a:xfrm>
            <a:custGeom>
              <a:avLst/>
              <a:gdLst/>
              <a:ahLst/>
              <a:cxnLst/>
              <a:rect l="l" t="t" r="r" b="b"/>
              <a:pathLst>
                <a:path w="13167" h="1205" extrusionOk="0">
                  <a:moveTo>
                    <a:pt x="602" y="1"/>
                  </a:moveTo>
                  <a:lnTo>
                    <a:pt x="487" y="14"/>
                  </a:lnTo>
                  <a:lnTo>
                    <a:pt x="372" y="39"/>
                  </a:lnTo>
                  <a:lnTo>
                    <a:pt x="269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31"/>
                  </a:lnTo>
                  <a:lnTo>
                    <a:pt x="52" y="846"/>
                  </a:lnTo>
                  <a:lnTo>
                    <a:pt x="103" y="949"/>
                  </a:lnTo>
                  <a:lnTo>
                    <a:pt x="180" y="1038"/>
                  </a:lnTo>
                  <a:lnTo>
                    <a:pt x="269" y="1102"/>
                  </a:lnTo>
                  <a:lnTo>
                    <a:pt x="372" y="1166"/>
                  </a:lnTo>
                  <a:lnTo>
                    <a:pt x="487" y="1205"/>
                  </a:lnTo>
                  <a:lnTo>
                    <a:pt x="12680" y="1205"/>
                  </a:lnTo>
                  <a:lnTo>
                    <a:pt x="12795" y="1166"/>
                  </a:lnTo>
                  <a:lnTo>
                    <a:pt x="12898" y="1102"/>
                  </a:lnTo>
                  <a:lnTo>
                    <a:pt x="12988" y="1038"/>
                  </a:lnTo>
                  <a:lnTo>
                    <a:pt x="13052" y="949"/>
                  </a:lnTo>
                  <a:lnTo>
                    <a:pt x="13116" y="846"/>
                  </a:lnTo>
                  <a:lnTo>
                    <a:pt x="13154" y="731"/>
                  </a:lnTo>
                  <a:lnTo>
                    <a:pt x="13167" y="603"/>
                  </a:lnTo>
                  <a:lnTo>
                    <a:pt x="13154" y="487"/>
                  </a:lnTo>
                  <a:lnTo>
                    <a:pt x="13116" y="372"/>
                  </a:lnTo>
                  <a:lnTo>
                    <a:pt x="13052" y="270"/>
                  </a:lnTo>
                  <a:lnTo>
                    <a:pt x="12988" y="180"/>
                  </a:lnTo>
                  <a:lnTo>
                    <a:pt x="12898" y="103"/>
                  </a:lnTo>
                  <a:lnTo>
                    <a:pt x="12795" y="39"/>
                  </a:lnTo>
                  <a:lnTo>
                    <a:pt x="12680" y="14"/>
                  </a:lnTo>
                  <a:lnTo>
                    <a:pt x="12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60;p41">
              <a:extLst>
                <a:ext uri="{FF2B5EF4-FFF2-40B4-BE49-F238E27FC236}">
                  <a16:creationId xmlns:a16="http://schemas.microsoft.com/office/drawing/2014/main" id="{F2E2CB38-57F1-6C65-525E-6D4D9A20521B}"/>
                </a:ext>
              </a:extLst>
            </p:cNvPr>
            <p:cNvSpPr/>
            <p:nvPr/>
          </p:nvSpPr>
          <p:spPr>
            <a:xfrm rot="5400000">
              <a:off x="1983382" y="3148470"/>
              <a:ext cx="907885" cy="353912"/>
            </a:xfrm>
            <a:custGeom>
              <a:avLst/>
              <a:gdLst/>
              <a:ahLst/>
              <a:cxnLst/>
              <a:rect l="l" t="t" r="r" b="b"/>
              <a:pathLst>
                <a:path w="11041" h="4304" extrusionOk="0">
                  <a:moveTo>
                    <a:pt x="6597" y="1"/>
                  </a:moveTo>
                  <a:lnTo>
                    <a:pt x="6520" y="13"/>
                  </a:lnTo>
                  <a:lnTo>
                    <a:pt x="6456" y="39"/>
                  </a:lnTo>
                  <a:lnTo>
                    <a:pt x="6392" y="65"/>
                  </a:lnTo>
                  <a:lnTo>
                    <a:pt x="6328" y="103"/>
                  </a:lnTo>
                  <a:lnTo>
                    <a:pt x="6276" y="141"/>
                  </a:lnTo>
                  <a:lnTo>
                    <a:pt x="6225" y="193"/>
                  </a:lnTo>
                  <a:lnTo>
                    <a:pt x="6174" y="257"/>
                  </a:lnTo>
                  <a:lnTo>
                    <a:pt x="4137" y="3087"/>
                  </a:lnTo>
                  <a:lnTo>
                    <a:pt x="603" y="3087"/>
                  </a:lnTo>
                  <a:lnTo>
                    <a:pt x="487" y="3100"/>
                  </a:lnTo>
                  <a:lnTo>
                    <a:pt x="372" y="3138"/>
                  </a:lnTo>
                  <a:lnTo>
                    <a:pt x="270" y="3190"/>
                  </a:lnTo>
                  <a:lnTo>
                    <a:pt x="180" y="3267"/>
                  </a:lnTo>
                  <a:lnTo>
                    <a:pt x="103" y="3356"/>
                  </a:lnTo>
                  <a:lnTo>
                    <a:pt x="39" y="3459"/>
                  </a:lnTo>
                  <a:lnTo>
                    <a:pt x="13" y="3574"/>
                  </a:lnTo>
                  <a:lnTo>
                    <a:pt x="1" y="3689"/>
                  </a:lnTo>
                  <a:lnTo>
                    <a:pt x="13" y="3817"/>
                  </a:lnTo>
                  <a:lnTo>
                    <a:pt x="39" y="3933"/>
                  </a:lnTo>
                  <a:lnTo>
                    <a:pt x="103" y="4035"/>
                  </a:lnTo>
                  <a:lnTo>
                    <a:pt x="180" y="4125"/>
                  </a:lnTo>
                  <a:lnTo>
                    <a:pt x="270" y="4189"/>
                  </a:lnTo>
                  <a:lnTo>
                    <a:pt x="372" y="4253"/>
                  </a:lnTo>
                  <a:lnTo>
                    <a:pt x="487" y="4291"/>
                  </a:lnTo>
                  <a:lnTo>
                    <a:pt x="603" y="4304"/>
                  </a:lnTo>
                  <a:lnTo>
                    <a:pt x="4458" y="4304"/>
                  </a:lnTo>
                  <a:lnTo>
                    <a:pt x="4522" y="4291"/>
                  </a:lnTo>
                  <a:lnTo>
                    <a:pt x="4599" y="4278"/>
                  </a:lnTo>
                  <a:lnTo>
                    <a:pt x="4663" y="4266"/>
                  </a:lnTo>
                  <a:lnTo>
                    <a:pt x="4727" y="4227"/>
                  </a:lnTo>
                  <a:lnTo>
                    <a:pt x="4791" y="4202"/>
                  </a:lnTo>
                  <a:lnTo>
                    <a:pt x="4855" y="4150"/>
                  </a:lnTo>
                  <a:lnTo>
                    <a:pt x="4906" y="4099"/>
                  </a:lnTo>
                  <a:lnTo>
                    <a:pt x="4944" y="4048"/>
                  </a:lnTo>
                  <a:lnTo>
                    <a:pt x="6981" y="1217"/>
                  </a:lnTo>
                  <a:lnTo>
                    <a:pt x="10426" y="1217"/>
                  </a:lnTo>
                  <a:lnTo>
                    <a:pt x="10554" y="1204"/>
                  </a:lnTo>
                  <a:lnTo>
                    <a:pt x="10669" y="1166"/>
                  </a:lnTo>
                  <a:lnTo>
                    <a:pt x="10772" y="1115"/>
                  </a:lnTo>
                  <a:lnTo>
                    <a:pt x="10862" y="1038"/>
                  </a:lnTo>
                  <a:lnTo>
                    <a:pt x="10926" y="948"/>
                  </a:lnTo>
                  <a:lnTo>
                    <a:pt x="10990" y="846"/>
                  </a:lnTo>
                  <a:lnTo>
                    <a:pt x="11028" y="731"/>
                  </a:lnTo>
                  <a:lnTo>
                    <a:pt x="11041" y="603"/>
                  </a:lnTo>
                  <a:lnTo>
                    <a:pt x="11028" y="487"/>
                  </a:lnTo>
                  <a:lnTo>
                    <a:pt x="10990" y="372"/>
                  </a:lnTo>
                  <a:lnTo>
                    <a:pt x="10926" y="270"/>
                  </a:lnTo>
                  <a:lnTo>
                    <a:pt x="10862" y="180"/>
                  </a:lnTo>
                  <a:lnTo>
                    <a:pt x="10772" y="103"/>
                  </a:lnTo>
                  <a:lnTo>
                    <a:pt x="10669" y="52"/>
                  </a:lnTo>
                  <a:lnTo>
                    <a:pt x="10554" y="13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61;p41">
              <a:extLst>
                <a:ext uri="{FF2B5EF4-FFF2-40B4-BE49-F238E27FC236}">
                  <a16:creationId xmlns:a16="http://schemas.microsoft.com/office/drawing/2014/main" id="{59F5B3B9-81D4-A483-BF68-78457979A9D4}"/>
                </a:ext>
              </a:extLst>
            </p:cNvPr>
            <p:cNvSpPr/>
            <p:nvPr/>
          </p:nvSpPr>
          <p:spPr>
            <a:xfrm rot="5400000">
              <a:off x="4363552" y="3511884"/>
              <a:ext cx="268641" cy="100072"/>
            </a:xfrm>
            <a:custGeom>
              <a:avLst/>
              <a:gdLst/>
              <a:ahLst/>
              <a:cxnLst/>
              <a:rect l="l" t="t" r="r" b="b"/>
              <a:pathLst>
                <a:path w="3267" h="1217" extrusionOk="0">
                  <a:moveTo>
                    <a:pt x="602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79" y="180"/>
                  </a:lnTo>
                  <a:lnTo>
                    <a:pt x="103" y="269"/>
                  </a:lnTo>
                  <a:lnTo>
                    <a:pt x="39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39" y="846"/>
                  </a:lnTo>
                  <a:lnTo>
                    <a:pt x="103" y="948"/>
                  </a:lnTo>
                  <a:lnTo>
                    <a:pt x="179" y="1038"/>
                  </a:lnTo>
                  <a:lnTo>
                    <a:pt x="269" y="1115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02" y="1217"/>
                  </a:lnTo>
                  <a:lnTo>
                    <a:pt x="2664" y="1217"/>
                  </a:lnTo>
                  <a:lnTo>
                    <a:pt x="2792" y="1204"/>
                  </a:lnTo>
                  <a:lnTo>
                    <a:pt x="2895" y="1166"/>
                  </a:lnTo>
                  <a:lnTo>
                    <a:pt x="3010" y="1115"/>
                  </a:lnTo>
                  <a:lnTo>
                    <a:pt x="3100" y="1038"/>
                  </a:lnTo>
                  <a:lnTo>
                    <a:pt x="3164" y="948"/>
                  </a:lnTo>
                  <a:lnTo>
                    <a:pt x="3228" y="846"/>
                  </a:lnTo>
                  <a:lnTo>
                    <a:pt x="3253" y="730"/>
                  </a:lnTo>
                  <a:lnTo>
                    <a:pt x="3266" y="615"/>
                  </a:lnTo>
                  <a:lnTo>
                    <a:pt x="3253" y="487"/>
                  </a:lnTo>
                  <a:lnTo>
                    <a:pt x="3228" y="372"/>
                  </a:lnTo>
                  <a:lnTo>
                    <a:pt x="3164" y="269"/>
                  </a:lnTo>
                  <a:lnTo>
                    <a:pt x="3100" y="180"/>
                  </a:lnTo>
                  <a:lnTo>
                    <a:pt x="3010" y="103"/>
                  </a:lnTo>
                  <a:lnTo>
                    <a:pt x="2895" y="51"/>
                  </a:lnTo>
                  <a:lnTo>
                    <a:pt x="2792" y="1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62;p41">
              <a:extLst>
                <a:ext uri="{FF2B5EF4-FFF2-40B4-BE49-F238E27FC236}">
                  <a16:creationId xmlns:a16="http://schemas.microsoft.com/office/drawing/2014/main" id="{921EDFEF-0143-82AE-8B4F-097D97D1C9CF}"/>
                </a:ext>
              </a:extLst>
            </p:cNvPr>
            <p:cNvSpPr/>
            <p:nvPr/>
          </p:nvSpPr>
          <p:spPr>
            <a:xfrm rot="5400000">
              <a:off x="6508919" y="3603406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5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63;p41">
              <a:extLst>
                <a:ext uri="{FF2B5EF4-FFF2-40B4-BE49-F238E27FC236}">
                  <a16:creationId xmlns:a16="http://schemas.microsoft.com/office/drawing/2014/main" id="{2671A67D-195C-FC45-0B75-FB39BA11EC26}"/>
                </a:ext>
              </a:extLst>
            </p:cNvPr>
            <p:cNvSpPr/>
            <p:nvPr/>
          </p:nvSpPr>
          <p:spPr>
            <a:xfrm rot="5400000">
              <a:off x="4387280" y="4062118"/>
              <a:ext cx="968981" cy="159112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4"/>
                  </a:lnTo>
                  <a:lnTo>
                    <a:pt x="628" y="39"/>
                  </a:lnTo>
                  <a:lnTo>
                    <a:pt x="538" y="78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9"/>
                  </a:lnTo>
                  <a:lnTo>
                    <a:pt x="256" y="283"/>
                  </a:lnTo>
                  <a:lnTo>
                    <a:pt x="205" y="347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80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61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6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20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20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6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61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80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7"/>
                  </a:lnTo>
                  <a:lnTo>
                    <a:pt x="11527" y="283"/>
                  </a:lnTo>
                  <a:lnTo>
                    <a:pt x="11463" y="219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8"/>
                  </a:lnTo>
                  <a:lnTo>
                    <a:pt x="11156" y="39"/>
                  </a:lnTo>
                  <a:lnTo>
                    <a:pt x="11079" y="1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64;p41">
              <a:extLst>
                <a:ext uri="{FF2B5EF4-FFF2-40B4-BE49-F238E27FC236}">
                  <a16:creationId xmlns:a16="http://schemas.microsoft.com/office/drawing/2014/main" id="{8D74E10C-4E43-D59C-8BD7-CC067C242B0A}"/>
                </a:ext>
              </a:extLst>
            </p:cNvPr>
            <p:cNvSpPr/>
            <p:nvPr/>
          </p:nvSpPr>
          <p:spPr>
            <a:xfrm rot="5400000">
              <a:off x="4013382" y="4062118"/>
              <a:ext cx="968981" cy="159112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46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74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19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19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74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6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65;p41">
              <a:extLst>
                <a:ext uri="{FF2B5EF4-FFF2-40B4-BE49-F238E27FC236}">
                  <a16:creationId xmlns:a16="http://schemas.microsoft.com/office/drawing/2014/main" id="{3DBA1563-4E90-C11D-4D29-889816FE783E}"/>
                </a:ext>
              </a:extLst>
            </p:cNvPr>
            <p:cNvSpPr/>
            <p:nvPr/>
          </p:nvSpPr>
          <p:spPr>
            <a:xfrm rot="5400000">
              <a:off x="3638950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0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23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19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19"/>
                  </a:lnTo>
                  <a:lnTo>
                    <a:pt x="11386" y="1781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23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66;p41">
              <a:extLst>
                <a:ext uri="{FF2B5EF4-FFF2-40B4-BE49-F238E27FC236}">
                  <a16:creationId xmlns:a16="http://schemas.microsoft.com/office/drawing/2014/main" id="{E22EADF0-5137-6601-2CC4-ABD8FDEC5410}"/>
                </a:ext>
              </a:extLst>
            </p:cNvPr>
            <p:cNvSpPr/>
            <p:nvPr/>
          </p:nvSpPr>
          <p:spPr>
            <a:xfrm rot="5400000">
              <a:off x="2454104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9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9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67;p41">
              <a:extLst>
                <a:ext uri="{FF2B5EF4-FFF2-40B4-BE49-F238E27FC236}">
                  <a16:creationId xmlns:a16="http://schemas.microsoft.com/office/drawing/2014/main" id="{94AA6C7F-D9BE-58BA-19F5-BF89441E011E}"/>
                </a:ext>
              </a:extLst>
            </p:cNvPr>
            <p:cNvSpPr/>
            <p:nvPr/>
          </p:nvSpPr>
          <p:spPr>
            <a:xfrm rot="5400000">
              <a:off x="2828002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1"/>
                  </a:move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66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17"/>
                  </a:lnTo>
                  <a:lnTo>
                    <a:pt x="11527" y="1666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68;p41">
              <a:extLst>
                <a:ext uri="{FF2B5EF4-FFF2-40B4-BE49-F238E27FC236}">
                  <a16:creationId xmlns:a16="http://schemas.microsoft.com/office/drawing/2014/main" id="{EFB00446-E160-AB40-B0E8-6CD745FCA863}"/>
                </a:ext>
              </a:extLst>
            </p:cNvPr>
            <p:cNvSpPr/>
            <p:nvPr/>
          </p:nvSpPr>
          <p:spPr>
            <a:xfrm rot="5400000">
              <a:off x="2080248" y="4061625"/>
              <a:ext cx="968981" cy="160099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28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78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34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34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78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28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69;p41">
              <a:extLst>
                <a:ext uri="{FF2B5EF4-FFF2-40B4-BE49-F238E27FC236}">
                  <a16:creationId xmlns:a16="http://schemas.microsoft.com/office/drawing/2014/main" id="{221E0927-BAB1-70B5-910E-B7052B19B6C7}"/>
                </a:ext>
              </a:extLst>
            </p:cNvPr>
            <p:cNvSpPr/>
            <p:nvPr/>
          </p:nvSpPr>
          <p:spPr>
            <a:xfrm rot="5400000">
              <a:off x="5946476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89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89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70;p41">
              <a:extLst>
                <a:ext uri="{FF2B5EF4-FFF2-40B4-BE49-F238E27FC236}">
                  <a16:creationId xmlns:a16="http://schemas.microsoft.com/office/drawing/2014/main" id="{F74A8894-CFBE-F5C6-20F8-F363FC4729DB}"/>
                </a:ext>
              </a:extLst>
            </p:cNvPr>
            <p:cNvSpPr/>
            <p:nvPr/>
          </p:nvSpPr>
          <p:spPr>
            <a:xfrm rot="5400000">
              <a:off x="5572619" y="4061625"/>
              <a:ext cx="968981" cy="160099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15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15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71;p41">
              <a:extLst>
                <a:ext uri="{FF2B5EF4-FFF2-40B4-BE49-F238E27FC236}">
                  <a16:creationId xmlns:a16="http://schemas.microsoft.com/office/drawing/2014/main" id="{6381B56B-3F94-3A05-D340-36937FB5F5FA}"/>
                </a:ext>
              </a:extLst>
            </p:cNvPr>
            <p:cNvSpPr/>
            <p:nvPr/>
          </p:nvSpPr>
          <p:spPr>
            <a:xfrm rot="5400000">
              <a:off x="5198763" y="4061584"/>
              <a:ext cx="968981" cy="160181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1"/>
                  </a:moveTo>
                  <a:lnTo>
                    <a:pt x="794" y="14"/>
                  </a:lnTo>
                  <a:lnTo>
                    <a:pt x="705" y="27"/>
                  </a:lnTo>
                  <a:lnTo>
                    <a:pt x="628" y="52"/>
                  </a:lnTo>
                  <a:lnTo>
                    <a:pt x="538" y="78"/>
                  </a:lnTo>
                  <a:lnTo>
                    <a:pt x="461" y="129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6"/>
                  </a:lnTo>
                  <a:lnTo>
                    <a:pt x="205" y="360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3"/>
                  </a:lnTo>
                  <a:lnTo>
                    <a:pt x="39" y="693"/>
                  </a:lnTo>
                  <a:lnTo>
                    <a:pt x="13" y="782"/>
                  </a:lnTo>
                  <a:lnTo>
                    <a:pt x="0" y="885"/>
                  </a:lnTo>
                  <a:lnTo>
                    <a:pt x="0" y="974"/>
                  </a:lnTo>
                  <a:lnTo>
                    <a:pt x="0" y="1077"/>
                  </a:lnTo>
                  <a:lnTo>
                    <a:pt x="13" y="1179"/>
                  </a:lnTo>
                  <a:lnTo>
                    <a:pt x="39" y="1269"/>
                  </a:lnTo>
                  <a:lnTo>
                    <a:pt x="64" y="1359"/>
                  </a:lnTo>
                  <a:lnTo>
                    <a:pt x="103" y="1435"/>
                  </a:lnTo>
                  <a:lnTo>
                    <a:pt x="154" y="1525"/>
                  </a:lnTo>
                  <a:lnTo>
                    <a:pt x="205" y="1602"/>
                  </a:lnTo>
                  <a:lnTo>
                    <a:pt x="256" y="1666"/>
                  </a:lnTo>
                  <a:lnTo>
                    <a:pt x="320" y="1730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1"/>
                  </a:lnTo>
                  <a:lnTo>
                    <a:pt x="628" y="1909"/>
                  </a:lnTo>
                  <a:lnTo>
                    <a:pt x="705" y="1935"/>
                  </a:lnTo>
                  <a:lnTo>
                    <a:pt x="794" y="1948"/>
                  </a:lnTo>
                  <a:lnTo>
                    <a:pt x="10989" y="1948"/>
                  </a:lnTo>
                  <a:lnTo>
                    <a:pt x="11079" y="1935"/>
                  </a:lnTo>
                  <a:lnTo>
                    <a:pt x="11156" y="1909"/>
                  </a:lnTo>
                  <a:lnTo>
                    <a:pt x="11245" y="1871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30"/>
                  </a:lnTo>
                  <a:lnTo>
                    <a:pt x="11527" y="1666"/>
                  </a:lnTo>
                  <a:lnTo>
                    <a:pt x="11578" y="1602"/>
                  </a:lnTo>
                  <a:lnTo>
                    <a:pt x="11630" y="1525"/>
                  </a:lnTo>
                  <a:lnTo>
                    <a:pt x="11681" y="1435"/>
                  </a:lnTo>
                  <a:lnTo>
                    <a:pt x="11719" y="1359"/>
                  </a:lnTo>
                  <a:lnTo>
                    <a:pt x="11745" y="1269"/>
                  </a:lnTo>
                  <a:lnTo>
                    <a:pt x="11771" y="1179"/>
                  </a:lnTo>
                  <a:lnTo>
                    <a:pt x="11783" y="1077"/>
                  </a:lnTo>
                  <a:lnTo>
                    <a:pt x="11783" y="974"/>
                  </a:lnTo>
                  <a:lnTo>
                    <a:pt x="11783" y="885"/>
                  </a:lnTo>
                  <a:lnTo>
                    <a:pt x="11771" y="782"/>
                  </a:lnTo>
                  <a:lnTo>
                    <a:pt x="11745" y="693"/>
                  </a:lnTo>
                  <a:lnTo>
                    <a:pt x="11719" y="603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60"/>
                  </a:lnTo>
                  <a:lnTo>
                    <a:pt x="11527" y="296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29"/>
                  </a:lnTo>
                  <a:lnTo>
                    <a:pt x="11245" y="78"/>
                  </a:lnTo>
                  <a:lnTo>
                    <a:pt x="11156" y="52"/>
                  </a:lnTo>
                  <a:lnTo>
                    <a:pt x="11079" y="27"/>
                  </a:lnTo>
                  <a:lnTo>
                    <a:pt x="10989" y="14"/>
                  </a:lnTo>
                  <a:lnTo>
                    <a:pt x="10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72;p41">
              <a:extLst>
                <a:ext uri="{FF2B5EF4-FFF2-40B4-BE49-F238E27FC236}">
                  <a16:creationId xmlns:a16="http://schemas.microsoft.com/office/drawing/2014/main" id="{3DAB8D18-9E4E-B319-FD35-05CBF825D9E8}"/>
                </a:ext>
              </a:extLst>
            </p:cNvPr>
            <p:cNvSpPr/>
            <p:nvPr/>
          </p:nvSpPr>
          <p:spPr>
            <a:xfrm rot="5400000">
              <a:off x="6713715" y="2876211"/>
              <a:ext cx="240190" cy="239121"/>
            </a:xfrm>
            <a:custGeom>
              <a:avLst/>
              <a:gdLst/>
              <a:ahLst/>
              <a:cxnLst/>
              <a:rect l="l" t="t" r="r" b="b"/>
              <a:pathLst>
                <a:path w="2921" h="2908" extrusionOk="0">
                  <a:moveTo>
                    <a:pt x="1307" y="0"/>
                  </a:moveTo>
                  <a:lnTo>
                    <a:pt x="1166" y="26"/>
                  </a:lnTo>
                  <a:lnTo>
                    <a:pt x="1025" y="64"/>
                  </a:lnTo>
                  <a:lnTo>
                    <a:pt x="897" y="102"/>
                  </a:lnTo>
                  <a:lnTo>
                    <a:pt x="769" y="167"/>
                  </a:lnTo>
                  <a:lnTo>
                    <a:pt x="654" y="243"/>
                  </a:lnTo>
                  <a:lnTo>
                    <a:pt x="539" y="333"/>
                  </a:lnTo>
                  <a:lnTo>
                    <a:pt x="436" y="423"/>
                  </a:lnTo>
                  <a:lnTo>
                    <a:pt x="334" y="525"/>
                  </a:lnTo>
                  <a:lnTo>
                    <a:pt x="257" y="640"/>
                  </a:lnTo>
                  <a:lnTo>
                    <a:pt x="180" y="756"/>
                  </a:lnTo>
                  <a:lnTo>
                    <a:pt x="116" y="884"/>
                  </a:lnTo>
                  <a:lnTo>
                    <a:pt x="78" y="1012"/>
                  </a:lnTo>
                  <a:lnTo>
                    <a:pt x="39" y="1153"/>
                  </a:lnTo>
                  <a:lnTo>
                    <a:pt x="14" y="1306"/>
                  </a:lnTo>
                  <a:lnTo>
                    <a:pt x="1" y="1447"/>
                  </a:lnTo>
                  <a:lnTo>
                    <a:pt x="14" y="1601"/>
                  </a:lnTo>
                  <a:lnTo>
                    <a:pt x="39" y="1742"/>
                  </a:lnTo>
                  <a:lnTo>
                    <a:pt x="78" y="1883"/>
                  </a:lnTo>
                  <a:lnTo>
                    <a:pt x="116" y="2011"/>
                  </a:lnTo>
                  <a:lnTo>
                    <a:pt x="180" y="2139"/>
                  </a:lnTo>
                  <a:lnTo>
                    <a:pt x="257" y="2267"/>
                  </a:lnTo>
                  <a:lnTo>
                    <a:pt x="334" y="2382"/>
                  </a:lnTo>
                  <a:lnTo>
                    <a:pt x="436" y="2485"/>
                  </a:lnTo>
                  <a:lnTo>
                    <a:pt x="539" y="2574"/>
                  </a:lnTo>
                  <a:lnTo>
                    <a:pt x="654" y="2651"/>
                  </a:lnTo>
                  <a:lnTo>
                    <a:pt x="769" y="2728"/>
                  </a:lnTo>
                  <a:lnTo>
                    <a:pt x="897" y="2792"/>
                  </a:lnTo>
                  <a:lnTo>
                    <a:pt x="1025" y="2843"/>
                  </a:lnTo>
                  <a:lnTo>
                    <a:pt x="1166" y="2882"/>
                  </a:lnTo>
                  <a:lnTo>
                    <a:pt x="1307" y="2895"/>
                  </a:lnTo>
                  <a:lnTo>
                    <a:pt x="1461" y="2907"/>
                  </a:lnTo>
                  <a:lnTo>
                    <a:pt x="1615" y="2895"/>
                  </a:lnTo>
                  <a:lnTo>
                    <a:pt x="1755" y="2882"/>
                  </a:lnTo>
                  <a:lnTo>
                    <a:pt x="1896" y="2843"/>
                  </a:lnTo>
                  <a:lnTo>
                    <a:pt x="2024" y="2792"/>
                  </a:lnTo>
                  <a:lnTo>
                    <a:pt x="2152" y="2728"/>
                  </a:lnTo>
                  <a:lnTo>
                    <a:pt x="2281" y="2651"/>
                  </a:lnTo>
                  <a:lnTo>
                    <a:pt x="2383" y="2574"/>
                  </a:lnTo>
                  <a:lnTo>
                    <a:pt x="2485" y="2485"/>
                  </a:lnTo>
                  <a:lnTo>
                    <a:pt x="2588" y="2382"/>
                  </a:lnTo>
                  <a:lnTo>
                    <a:pt x="2665" y="2267"/>
                  </a:lnTo>
                  <a:lnTo>
                    <a:pt x="2742" y="2139"/>
                  </a:lnTo>
                  <a:lnTo>
                    <a:pt x="2806" y="2011"/>
                  </a:lnTo>
                  <a:lnTo>
                    <a:pt x="2857" y="1883"/>
                  </a:lnTo>
                  <a:lnTo>
                    <a:pt x="2883" y="1742"/>
                  </a:lnTo>
                  <a:lnTo>
                    <a:pt x="2908" y="1601"/>
                  </a:lnTo>
                  <a:lnTo>
                    <a:pt x="2921" y="1447"/>
                  </a:lnTo>
                  <a:lnTo>
                    <a:pt x="2908" y="1306"/>
                  </a:lnTo>
                  <a:lnTo>
                    <a:pt x="2883" y="1153"/>
                  </a:lnTo>
                  <a:lnTo>
                    <a:pt x="2857" y="1012"/>
                  </a:lnTo>
                  <a:lnTo>
                    <a:pt x="2806" y="884"/>
                  </a:lnTo>
                  <a:lnTo>
                    <a:pt x="2742" y="756"/>
                  </a:lnTo>
                  <a:lnTo>
                    <a:pt x="2665" y="640"/>
                  </a:lnTo>
                  <a:lnTo>
                    <a:pt x="2588" y="525"/>
                  </a:lnTo>
                  <a:lnTo>
                    <a:pt x="2485" y="423"/>
                  </a:lnTo>
                  <a:lnTo>
                    <a:pt x="2383" y="333"/>
                  </a:lnTo>
                  <a:lnTo>
                    <a:pt x="2281" y="243"/>
                  </a:lnTo>
                  <a:lnTo>
                    <a:pt x="2152" y="167"/>
                  </a:lnTo>
                  <a:lnTo>
                    <a:pt x="2024" y="102"/>
                  </a:lnTo>
                  <a:lnTo>
                    <a:pt x="1896" y="64"/>
                  </a:lnTo>
                  <a:lnTo>
                    <a:pt x="1755" y="2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73;p41">
              <a:extLst>
                <a:ext uri="{FF2B5EF4-FFF2-40B4-BE49-F238E27FC236}">
                  <a16:creationId xmlns:a16="http://schemas.microsoft.com/office/drawing/2014/main" id="{C76EC868-1129-FA5F-B804-035862C0E892}"/>
                </a:ext>
              </a:extLst>
            </p:cNvPr>
            <p:cNvSpPr/>
            <p:nvPr/>
          </p:nvSpPr>
          <p:spPr>
            <a:xfrm rot="5400000">
              <a:off x="5937509" y="2776179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4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20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98"/>
                  </a:lnTo>
                  <a:lnTo>
                    <a:pt x="526" y="2588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57"/>
                  </a:lnTo>
                  <a:lnTo>
                    <a:pt x="1154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5"/>
                  </a:lnTo>
                  <a:lnTo>
                    <a:pt x="2153" y="2741"/>
                  </a:lnTo>
                  <a:lnTo>
                    <a:pt x="2268" y="2664"/>
                  </a:lnTo>
                  <a:lnTo>
                    <a:pt x="2383" y="2588"/>
                  </a:lnTo>
                  <a:lnTo>
                    <a:pt x="2486" y="2498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20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8"/>
                  </a:lnTo>
                  <a:lnTo>
                    <a:pt x="2486" y="436"/>
                  </a:lnTo>
                  <a:lnTo>
                    <a:pt x="2383" y="333"/>
                  </a:lnTo>
                  <a:lnTo>
                    <a:pt x="2268" y="257"/>
                  </a:lnTo>
                  <a:lnTo>
                    <a:pt x="2153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74;p41">
              <a:extLst>
                <a:ext uri="{FF2B5EF4-FFF2-40B4-BE49-F238E27FC236}">
                  <a16:creationId xmlns:a16="http://schemas.microsoft.com/office/drawing/2014/main" id="{A20F235E-BBA3-5AF0-6BC4-BFED0EDCEB41}"/>
                </a:ext>
              </a:extLst>
            </p:cNvPr>
            <p:cNvSpPr/>
            <p:nvPr/>
          </p:nvSpPr>
          <p:spPr>
            <a:xfrm rot="5400000">
              <a:off x="5308288" y="2422840"/>
              <a:ext cx="239121" cy="239121"/>
            </a:xfrm>
            <a:custGeom>
              <a:avLst/>
              <a:gdLst/>
              <a:ahLst/>
              <a:cxnLst/>
              <a:rect l="l" t="t" r="r" b="b"/>
              <a:pathLst>
                <a:path w="2908" h="2908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26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21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03" y="884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42"/>
                  </a:lnTo>
                  <a:lnTo>
                    <a:pt x="64" y="1883"/>
                  </a:lnTo>
                  <a:lnTo>
                    <a:pt x="103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21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4" y="2793"/>
                  </a:lnTo>
                  <a:lnTo>
                    <a:pt x="1012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11" y="2793"/>
                  </a:lnTo>
                  <a:lnTo>
                    <a:pt x="2139" y="2741"/>
                  </a:lnTo>
                  <a:lnTo>
                    <a:pt x="2267" y="2665"/>
                  </a:lnTo>
                  <a:lnTo>
                    <a:pt x="2370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52" y="2268"/>
                  </a:lnTo>
                  <a:lnTo>
                    <a:pt x="2728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42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8" y="756"/>
                  </a:lnTo>
                  <a:lnTo>
                    <a:pt x="2652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70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11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75;p41">
              <a:extLst>
                <a:ext uri="{FF2B5EF4-FFF2-40B4-BE49-F238E27FC236}">
                  <a16:creationId xmlns:a16="http://schemas.microsoft.com/office/drawing/2014/main" id="{81BBF563-4F95-2262-914B-9BBA14651BBF}"/>
                </a:ext>
              </a:extLst>
            </p:cNvPr>
            <p:cNvSpPr/>
            <p:nvPr/>
          </p:nvSpPr>
          <p:spPr>
            <a:xfrm rot="5400000">
              <a:off x="4378272" y="3237979"/>
              <a:ext cx="239203" cy="239203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66" y="27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26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02"/>
                  </a:lnTo>
                  <a:lnTo>
                    <a:pt x="26" y="1756"/>
                  </a:lnTo>
                  <a:lnTo>
                    <a:pt x="65" y="1884"/>
                  </a:lnTo>
                  <a:lnTo>
                    <a:pt x="116" y="2025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4" y="2383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66" y="2883"/>
                  </a:lnTo>
                  <a:lnTo>
                    <a:pt x="1307" y="2908"/>
                  </a:lnTo>
                  <a:lnTo>
                    <a:pt x="1602" y="2908"/>
                  </a:lnTo>
                  <a:lnTo>
                    <a:pt x="1743" y="2883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52" y="2742"/>
                  </a:lnTo>
                  <a:lnTo>
                    <a:pt x="2268" y="2665"/>
                  </a:lnTo>
                  <a:lnTo>
                    <a:pt x="2383" y="2575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3"/>
                  </a:lnTo>
                  <a:lnTo>
                    <a:pt x="2793" y="2025"/>
                  </a:lnTo>
                  <a:lnTo>
                    <a:pt x="2844" y="1884"/>
                  </a:lnTo>
                  <a:lnTo>
                    <a:pt x="2882" y="1756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6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4"/>
                  </a:lnTo>
                  <a:lnTo>
                    <a:pt x="2383" y="334"/>
                  </a:lnTo>
                  <a:lnTo>
                    <a:pt x="2268" y="244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3" y="27"/>
                  </a:lnTo>
                  <a:lnTo>
                    <a:pt x="1602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76;p41">
              <a:extLst>
                <a:ext uri="{FF2B5EF4-FFF2-40B4-BE49-F238E27FC236}">
                  <a16:creationId xmlns:a16="http://schemas.microsoft.com/office/drawing/2014/main" id="{DD74D723-437A-4112-B390-ED9EAC5D435E}"/>
                </a:ext>
              </a:extLst>
            </p:cNvPr>
            <p:cNvSpPr/>
            <p:nvPr/>
          </p:nvSpPr>
          <p:spPr>
            <a:xfrm rot="5400000">
              <a:off x="3786877" y="2606622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64"/>
                  </a:lnTo>
                  <a:lnTo>
                    <a:pt x="885" y="115"/>
                  </a:lnTo>
                  <a:lnTo>
                    <a:pt x="756" y="179"/>
                  </a:lnTo>
                  <a:lnTo>
                    <a:pt x="641" y="256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0"/>
                  </a:lnTo>
                  <a:lnTo>
                    <a:pt x="1" y="1601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7"/>
                  </a:lnTo>
                  <a:lnTo>
                    <a:pt x="334" y="2382"/>
                  </a:lnTo>
                  <a:lnTo>
                    <a:pt x="423" y="2485"/>
                  </a:lnTo>
                  <a:lnTo>
                    <a:pt x="526" y="2587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0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44"/>
                  </a:lnTo>
                  <a:lnTo>
                    <a:pt x="2024" y="2805"/>
                  </a:lnTo>
                  <a:lnTo>
                    <a:pt x="2152" y="2741"/>
                  </a:lnTo>
                  <a:lnTo>
                    <a:pt x="2268" y="2664"/>
                  </a:lnTo>
                  <a:lnTo>
                    <a:pt x="2383" y="2587"/>
                  </a:lnTo>
                  <a:lnTo>
                    <a:pt x="2485" y="2485"/>
                  </a:lnTo>
                  <a:lnTo>
                    <a:pt x="2575" y="2382"/>
                  </a:lnTo>
                  <a:lnTo>
                    <a:pt x="2665" y="2267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01"/>
                  </a:lnTo>
                  <a:lnTo>
                    <a:pt x="2908" y="1460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41"/>
                  </a:lnTo>
                  <a:lnTo>
                    <a:pt x="2575" y="538"/>
                  </a:lnTo>
                  <a:lnTo>
                    <a:pt x="2485" y="436"/>
                  </a:lnTo>
                  <a:lnTo>
                    <a:pt x="2383" y="333"/>
                  </a:lnTo>
                  <a:lnTo>
                    <a:pt x="2268" y="256"/>
                  </a:lnTo>
                  <a:lnTo>
                    <a:pt x="2152" y="179"/>
                  </a:lnTo>
                  <a:lnTo>
                    <a:pt x="2024" y="115"/>
                  </a:lnTo>
                  <a:lnTo>
                    <a:pt x="1884" y="64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77;p41">
              <a:extLst>
                <a:ext uri="{FF2B5EF4-FFF2-40B4-BE49-F238E27FC236}">
                  <a16:creationId xmlns:a16="http://schemas.microsoft.com/office/drawing/2014/main" id="{C9894C24-B7A4-78E5-0B1D-B7D141556C8A}"/>
                </a:ext>
              </a:extLst>
            </p:cNvPr>
            <p:cNvSpPr/>
            <p:nvPr/>
          </p:nvSpPr>
          <p:spPr>
            <a:xfrm rot="5400000">
              <a:off x="3192974" y="3107933"/>
              <a:ext cx="239121" cy="240190"/>
            </a:xfrm>
            <a:custGeom>
              <a:avLst/>
              <a:gdLst/>
              <a:ahLst/>
              <a:cxnLst/>
              <a:rect l="l" t="t" r="r" b="b"/>
              <a:pathLst>
                <a:path w="2908" h="2921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39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5" y="334"/>
                  </a:lnTo>
                  <a:lnTo>
                    <a:pt x="423" y="436"/>
                  </a:lnTo>
                  <a:lnTo>
                    <a:pt x="333" y="539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15"/>
                  </a:lnTo>
                  <a:lnTo>
                    <a:pt x="26" y="1755"/>
                  </a:lnTo>
                  <a:lnTo>
                    <a:pt x="64" y="1896"/>
                  </a:lnTo>
                  <a:lnTo>
                    <a:pt x="116" y="2024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6"/>
                  </a:lnTo>
                  <a:lnTo>
                    <a:pt x="525" y="2588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806"/>
                  </a:lnTo>
                  <a:lnTo>
                    <a:pt x="1012" y="2844"/>
                  </a:lnTo>
                  <a:lnTo>
                    <a:pt x="1153" y="2883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1" y="2908"/>
                  </a:lnTo>
                  <a:lnTo>
                    <a:pt x="1742" y="2883"/>
                  </a:lnTo>
                  <a:lnTo>
                    <a:pt x="1883" y="2844"/>
                  </a:lnTo>
                  <a:lnTo>
                    <a:pt x="2024" y="2806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88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4" y="2268"/>
                  </a:lnTo>
                  <a:lnTo>
                    <a:pt x="2728" y="2153"/>
                  </a:lnTo>
                  <a:lnTo>
                    <a:pt x="2792" y="2024"/>
                  </a:lnTo>
                  <a:lnTo>
                    <a:pt x="2844" y="1896"/>
                  </a:lnTo>
                  <a:lnTo>
                    <a:pt x="2882" y="1755"/>
                  </a:lnTo>
                  <a:lnTo>
                    <a:pt x="2895" y="1615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2" y="897"/>
                  </a:lnTo>
                  <a:lnTo>
                    <a:pt x="2728" y="769"/>
                  </a:lnTo>
                  <a:lnTo>
                    <a:pt x="2664" y="641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7" y="257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39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78;p41">
              <a:extLst>
                <a:ext uri="{FF2B5EF4-FFF2-40B4-BE49-F238E27FC236}">
                  <a16:creationId xmlns:a16="http://schemas.microsoft.com/office/drawing/2014/main" id="{044A8C1D-FA54-2E61-3B5D-EA9383B1253E}"/>
                </a:ext>
              </a:extLst>
            </p:cNvPr>
            <p:cNvSpPr/>
            <p:nvPr/>
          </p:nvSpPr>
          <p:spPr>
            <a:xfrm rot="5400000">
              <a:off x="2819035" y="2606622"/>
              <a:ext cx="239203" cy="240190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4"/>
                  </a:lnTo>
                  <a:lnTo>
                    <a:pt x="423" y="436"/>
                  </a:lnTo>
                  <a:lnTo>
                    <a:pt x="334" y="539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85"/>
                  </a:lnTo>
                  <a:lnTo>
                    <a:pt x="526" y="2588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5" y="2806"/>
                  </a:lnTo>
                  <a:lnTo>
                    <a:pt x="1025" y="2857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6"/>
                  </a:lnTo>
                  <a:lnTo>
                    <a:pt x="2152" y="2741"/>
                  </a:lnTo>
                  <a:lnTo>
                    <a:pt x="2268" y="2665"/>
                  </a:lnTo>
                  <a:lnTo>
                    <a:pt x="2383" y="2588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8" y="257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79;p41">
              <a:extLst>
                <a:ext uri="{FF2B5EF4-FFF2-40B4-BE49-F238E27FC236}">
                  <a16:creationId xmlns:a16="http://schemas.microsoft.com/office/drawing/2014/main" id="{E1D7BCDB-3BE8-4E14-18E8-6F9D30957158}"/>
                </a:ext>
              </a:extLst>
            </p:cNvPr>
            <p:cNvSpPr/>
            <p:nvPr/>
          </p:nvSpPr>
          <p:spPr>
            <a:xfrm rot="5400000">
              <a:off x="2190801" y="2776672"/>
              <a:ext cx="239203" cy="239203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307" y="1"/>
                  </a:moveTo>
                  <a:lnTo>
                    <a:pt x="1154" y="27"/>
                  </a:lnTo>
                  <a:lnTo>
                    <a:pt x="1025" y="65"/>
                  </a:lnTo>
                  <a:lnTo>
                    <a:pt x="885" y="103"/>
                  </a:lnTo>
                  <a:lnTo>
                    <a:pt x="756" y="167"/>
                  </a:lnTo>
                  <a:lnTo>
                    <a:pt x="641" y="244"/>
                  </a:lnTo>
                  <a:lnTo>
                    <a:pt x="526" y="321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13"/>
                  </a:lnTo>
                  <a:lnTo>
                    <a:pt x="26" y="1154"/>
                  </a:lnTo>
                  <a:lnTo>
                    <a:pt x="1" y="1307"/>
                  </a:lnTo>
                  <a:lnTo>
                    <a:pt x="1" y="1448"/>
                  </a:lnTo>
                  <a:lnTo>
                    <a:pt x="1" y="1602"/>
                  </a:lnTo>
                  <a:lnTo>
                    <a:pt x="26" y="1743"/>
                  </a:lnTo>
                  <a:lnTo>
                    <a:pt x="65" y="1884"/>
                  </a:lnTo>
                  <a:lnTo>
                    <a:pt x="116" y="2012"/>
                  </a:lnTo>
                  <a:lnTo>
                    <a:pt x="167" y="2140"/>
                  </a:lnTo>
                  <a:lnTo>
                    <a:pt x="244" y="2268"/>
                  </a:lnTo>
                  <a:lnTo>
                    <a:pt x="334" y="2370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52"/>
                  </a:lnTo>
                  <a:lnTo>
                    <a:pt x="756" y="2729"/>
                  </a:lnTo>
                  <a:lnTo>
                    <a:pt x="885" y="2793"/>
                  </a:lnTo>
                  <a:lnTo>
                    <a:pt x="1025" y="2844"/>
                  </a:lnTo>
                  <a:lnTo>
                    <a:pt x="1154" y="2883"/>
                  </a:lnTo>
                  <a:lnTo>
                    <a:pt x="1307" y="2896"/>
                  </a:lnTo>
                  <a:lnTo>
                    <a:pt x="1448" y="2908"/>
                  </a:lnTo>
                  <a:lnTo>
                    <a:pt x="1602" y="2896"/>
                  </a:lnTo>
                  <a:lnTo>
                    <a:pt x="1743" y="2883"/>
                  </a:lnTo>
                  <a:lnTo>
                    <a:pt x="1884" y="2844"/>
                  </a:lnTo>
                  <a:lnTo>
                    <a:pt x="2024" y="2793"/>
                  </a:lnTo>
                  <a:lnTo>
                    <a:pt x="2153" y="2729"/>
                  </a:lnTo>
                  <a:lnTo>
                    <a:pt x="2268" y="2652"/>
                  </a:lnTo>
                  <a:lnTo>
                    <a:pt x="2383" y="2575"/>
                  </a:lnTo>
                  <a:lnTo>
                    <a:pt x="2486" y="2486"/>
                  </a:lnTo>
                  <a:lnTo>
                    <a:pt x="2575" y="2370"/>
                  </a:lnTo>
                  <a:lnTo>
                    <a:pt x="2665" y="2268"/>
                  </a:lnTo>
                  <a:lnTo>
                    <a:pt x="2729" y="2140"/>
                  </a:lnTo>
                  <a:lnTo>
                    <a:pt x="2793" y="2012"/>
                  </a:lnTo>
                  <a:lnTo>
                    <a:pt x="2844" y="1884"/>
                  </a:lnTo>
                  <a:lnTo>
                    <a:pt x="2883" y="1743"/>
                  </a:lnTo>
                  <a:lnTo>
                    <a:pt x="2895" y="1602"/>
                  </a:lnTo>
                  <a:lnTo>
                    <a:pt x="2908" y="1448"/>
                  </a:lnTo>
                  <a:lnTo>
                    <a:pt x="2895" y="1307"/>
                  </a:lnTo>
                  <a:lnTo>
                    <a:pt x="2883" y="1154"/>
                  </a:lnTo>
                  <a:lnTo>
                    <a:pt x="2844" y="1013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6" y="424"/>
                  </a:lnTo>
                  <a:lnTo>
                    <a:pt x="2383" y="321"/>
                  </a:lnTo>
                  <a:lnTo>
                    <a:pt x="2268" y="244"/>
                  </a:lnTo>
                  <a:lnTo>
                    <a:pt x="2153" y="167"/>
                  </a:lnTo>
                  <a:lnTo>
                    <a:pt x="2024" y="103"/>
                  </a:lnTo>
                  <a:lnTo>
                    <a:pt x="1884" y="65"/>
                  </a:lnTo>
                  <a:lnTo>
                    <a:pt x="1743" y="27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80;p41">
              <a:extLst>
                <a:ext uri="{FF2B5EF4-FFF2-40B4-BE49-F238E27FC236}">
                  <a16:creationId xmlns:a16="http://schemas.microsoft.com/office/drawing/2014/main" id="{28875E5F-353E-C51C-EDC0-226360EE27D6}"/>
                </a:ext>
              </a:extLst>
            </p:cNvPr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974" y="0"/>
                  </a:moveTo>
                  <a:lnTo>
                    <a:pt x="871" y="13"/>
                  </a:lnTo>
                  <a:lnTo>
                    <a:pt x="769" y="26"/>
                  </a:lnTo>
                  <a:lnTo>
                    <a:pt x="679" y="52"/>
                  </a:lnTo>
                  <a:lnTo>
                    <a:pt x="589" y="77"/>
                  </a:lnTo>
                  <a:lnTo>
                    <a:pt x="513" y="116"/>
                  </a:lnTo>
                  <a:lnTo>
                    <a:pt x="423" y="167"/>
                  </a:lnTo>
                  <a:lnTo>
                    <a:pt x="359" y="231"/>
                  </a:lnTo>
                  <a:lnTo>
                    <a:pt x="282" y="282"/>
                  </a:lnTo>
                  <a:lnTo>
                    <a:pt x="218" y="359"/>
                  </a:lnTo>
                  <a:lnTo>
                    <a:pt x="167" y="436"/>
                  </a:lnTo>
                  <a:lnTo>
                    <a:pt x="116" y="513"/>
                  </a:lnTo>
                  <a:lnTo>
                    <a:pt x="77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400"/>
                  </a:lnTo>
                  <a:lnTo>
                    <a:pt x="13" y="10772"/>
                  </a:lnTo>
                  <a:lnTo>
                    <a:pt x="26" y="11143"/>
                  </a:lnTo>
                  <a:lnTo>
                    <a:pt x="77" y="11515"/>
                  </a:lnTo>
                  <a:lnTo>
                    <a:pt x="128" y="11873"/>
                  </a:lnTo>
                  <a:lnTo>
                    <a:pt x="192" y="12219"/>
                  </a:lnTo>
                  <a:lnTo>
                    <a:pt x="282" y="12565"/>
                  </a:lnTo>
                  <a:lnTo>
                    <a:pt x="385" y="12911"/>
                  </a:lnTo>
                  <a:lnTo>
                    <a:pt x="500" y="13244"/>
                  </a:lnTo>
                  <a:lnTo>
                    <a:pt x="628" y="13564"/>
                  </a:lnTo>
                  <a:lnTo>
                    <a:pt x="769" y="13884"/>
                  </a:lnTo>
                  <a:lnTo>
                    <a:pt x="910" y="14179"/>
                  </a:lnTo>
                  <a:lnTo>
                    <a:pt x="1076" y="14486"/>
                  </a:lnTo>
                  <a:lnTo>
                    <a:pt x="1255" y="14768"/>
                  </a:lnTo>
                  <a:lnTo>
                    <a:pt x="1448" y="15050"/>
                  </a:lnTo>
                  <a:lnTo>
                    <a:pt x="1640" y="15306"/>
                  </a:lnTo>
                  <a:lnTo>
                    <a:pt x="1857" y="15562"/>
                  </a:lnTo>
                  <a:lnTo>
                    <a:pt x="2075" y="15805"/>
                  </a:lnTo>
                  <a:lnTo>
                    <a:pt x="2306" y="16036"/>
                  </a:lnTo>
                  <a:lnTo>
                    <a:pt x="2536" y="16254"/>
                  </a:lnTo>
                  <a:lnTo>
                    <a:pt x="2792" y="16459"/>
                  </a:lnTo>
                  <a:lnTo>
                    <a:pt x="3049" y="16651"/>
                  </a:lnTo>
                  <a:lnTo>
                    <a:pt x="3305" y="16817"/>
                  </a:lnTo>
                  <a:lnTo>
                    <a:pt x="3574" y="16984"/>
                  </a:lnTo>
                  <a:lnTo>
                    <a:pt x="3855" y="17125"/>
                  </a:lnTo>
                  <a:lnTo>
                    <a:pt x="4150" y="17265"/>
                  </a:lnTo>
                  <a:lnTo>
                    <a:pt x="4445" y="17381"/>
                  </a:lnTo>
                  <a:lnTo>
                    <a:pt x="4739" y="17470"/>
                  </a:lnTo>
                  <a:lnTo>
                    <a:pt x="5047" y="17560"/>
                  </a:lnTo>
                  <a:lnTo>
                    <a:pt x="5354" y="17624"/>
                  </a:lnTo>
                  <a:lnTo>
                    <a:pt x="5674" y="17662"/>
                  </a:lnTo>
                  <a:lnTo>
                    <a:pt x="5994" y="17701"/>
                  </a:lnTo>
                  <a:lnTo>
                    <a:pt x="6545" y="17701"/>
                  </a:lnTo>
                  <a:lnTo>
                    <a:pt x="6763" y="17714"/>
                  </a:lnTo>
                  <a:lnTo>
                    <a:pt x="6993" y="17739"/>
                  </a:lnTo>
                  <a:lnTo>
                    <a:pt x="7211" y="17765"/>
                  </a:lnTo>
                  <a:lnTo>
                    <a:pt x="7429" y="17816"/>
                  </a:lnTo>
                  <a:lnTo>
                    <a:pt x="7634" y="17880"/>
                  </a:lnTo>
                  <a:lnTo>
                    <a:pt x="7839" y="17944"/>
                  </a:lnTo>
                  <a:lnTo>
                    <a:pt x="8044" y="18034"/>
                  </a:lnTo>
                  <a:lnTo>
                    <a:pt x="8249" y="18124"/>
                  </a:lnTo>
                  <a:lnTo>
                    <a:pt x="8441" y="18239"/>
                  </a:lnTo>
                  <a:lnTo>
                    <a:pt x="8620" y="18354"/>
                  </a:lnTo>
                  <a:lnTo>
                    <a:pt x="8812" y="18482"/>
                  </a:lnTo>
                  <a:lnTo>
                    <a:pt x="8991" y="18623"/>
                  </a:lnTo>
                  <a:lnTo>
                    <a:pt x="9158" y="18777"/>
                  </a:lnTo>
                  <a:lnTo>
                    <a:pt x="9324" y="18930"/>
                  </a:lnTo>
                  <a:lnTo>
                    <a:pt x="9478" y="19097"/>
                  </a:lnTo>
                  <a:lnTo>
                    <a:pt x="9632" y="19276"/>
                  </a:lnTo>
                  <a:lnTo>
                    <a:pt x="9785" y="19468"/>
                  </a:lnTo>
                  <a:lnTo>
                    <a:pt x="9914" y="19660"/>
                  </a:lnTo>
                  <a:lnTo>
                    <a:pt x="10042" y="19865"/>
                  </a:lnTo>
                  <a:lnTo>
                    <a:pt x="10170" y="20070"/>
                  </a:lnTo>
                  <a:lnTo>
                    <a:pt x="10285" y="20288"/>
                  </a:lnTo>
                  <a:lnTo>
                    <a:pt x="10387" y="20519"/>
                  </a:lnTo>
                  <a:lnTo>
                    <a:pt x="10490" y="20749"/>
                  </a:lnTo>
                  <a:lnTo>
                    <a:pt x="10567" y="20980"/>
                  </a:lnTo>
                  <a:lnTo>
                    <a:pt x="10656" y="21223"/>
                  </a:lnTo>
                  <a:lnTo>
                    <a:pt x="10720" y="21479"/>
                  </a:lnTo>
                  <a:lnTo>
                    <a:pt x="10784" y="21735"/>
                  </a:lnTo>
                  <a:lnTo>
                    <a:pt x="10823" y="21992"/>
                  </a:lnTo>
                  <a:lnTo>
                    <a:pt x="10861" y="22260"/>
                  </a:lnTo>
                  <a:lnTo>
                    <a:pt x="10900" y="22529"/>
                  </a:lnTo>
                  <a:lnTo>
                    <a:pt x="10913" y="22798"/>
                  </a:lnTo>
                  <a:lnTo>
                    <a:pt x="10913" y="23067"/>
                  </a:lnTo>
                  <a:lnTo>
                    <a:pt x="10913" y="28972"/>
                  </a:lnTo>
                  <a:lnTo>
                    <a:pt x="10913" y="29241"/>
                  </a:lnTo>
                  <a:lnTo>
                    <a:pt x="10900" y="29523"/>
                  </a:lnTo>
                  <a:lnTo>
                    <a:pt x="10861" y="29792"/>
                  </a:lnTo>
                  <a:lnTo>
                    <a:pt x="10823" y="30048"/>
                  </a:lnTo>
                  <a:lnTo>
                    <a:pt x="10784" y="30304"/>
                  </a:lnTo>
                  <a:lnTo>
                    <a:pt x="10720" y="30560"/>
                  </a:lnTo>
                  <a:lnTo>
                    <a:pt x="10656" y="30816"/>
                  </a:lnTo>
                  <a:lnTo>
                    <a:pt x="10567" y="31060"/>
                  </a:lnTo>
                  <a:lnTo>
                    <a:pt x="10490" y="31290"/>
                  </a:lnTo>
                  <a:lnTo>
                    <a:pt x="10387" y="31521"/>
                  </a:lnTo>
                  <a:lnTo>
                    <a:pt x="10285" y="31751"/>
                  </a:lnTo>
                  <a:lnTo>
                    <a:pt x="10170" y="31969"/>
                  </a:lnTo>
                  <a:lnTo>
                    <a:pt x="10042" y="32174"/>
                  </a:lnTo>
                  <a:lnTo>
                    <a:pt x="9914" y="32379"/>
                  </a:lnTo>
                  <a:lnTo>
                    <a:pt x="9785" y="32571"/>
                  </a:lnTo>
                  <a:lnTo>
                    <a:pt x="9632" y="32763"/>
                  </a:lnTo>
                  <a:lnTo>
                    <a:pt x="9478" y="32942"/>
                  </a:lnTo>
                  <a:lnTo>
                    <a:pt x="9324" y="33109"/>
                  </a:lnTo>
                  <a:lnTo>
                    <a:pt x="9158" y="33275"/>
                  </a:lnTo>
                  <a:lnTo>
                    <a:pt x="8991" y="33416"/>
                  </a:lnTo>
                  <a:lnTo>
                    <a:pt x="8812" y="33557"/>
                  </a:lnTo>
                  <a:lnTo>
                    <a:pt x="8620" y="33685"/>
                  </a:lnTo>
                  <a:lnTo>
                    <a:pt x="8441" y="33800"/>
                  </a:lnTo>
                  <a:lnTo>
                    <a:pt x="8249" y="33916"/>
                  </a:lnTo>
                  <a:lnTo>
                    <a:pt x="8044" y="34005"/>
                  </a:lnTo>
                  <a:lnTo>
                    <a:pt x="7839" y="34095"/>
                  </a:lnTo>
                  <a:lnTo>
                    <a:pt x="7634" y="34172"/>
                  </a:lnTo>
                  <a:lnTo>
                    <a:pt x="7429" y="34223"/>
                  </a:lnTo>
                  <a:lnTo>
                    <a:pt x="7211" y="34274"/>
                  </a:lnTo>
                  <a:lnTo>
                    <a:pt x="6993" y="34313"/>
                  </a:lnTo>
                  <a:lnTo>
                    <a:pt x="6763" y="34326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5994" y="34351"/>
                  </a:lnTo>
                  <a:lnTo>
                    <a:pt x="5674" y="34377"/>
                  </a:lnTo>
                  <a:lnTo>
                    <a:pt x="5354" y="34415"/>
                  </a:lnTo>
                  <a:lnTo>
                    <a:pt x="5047" y="34479"/>
                  </a:lnTo>
                  <a:lnTo>
                    <a:pt x="4739" y="34569"/>
                  </a:lnTo>
                  <a:lnTo>
                    <a:pt x="4445" y="34671"/>
                  </a:lnTo>
                  <a:lnTo>
                    <a:pt x="4150" y="34787"/>
                  </a:lnTo>
                  <a:lnTo>
                    <a:pt x="3855" y="34915"/>
                  </a:lnTo>
                  <a:lnTo>
                    <a:pt x="3574" y="35056"/>
                  </a:lnTo>
                  <a:lnTo>
                    <a:pt x="3305" y="35222"/>
                  </a:lnTo>
                  <a:lnTo>
                    <a:pt x="3049" y="35401"/>
                  </a:lnTo>
                  <a:lnTo>
                    <a:pt x="2792" y="35581"/>
                  </a:lnTo>
                  <a:lnTo>
                    <a:pt x="2536" y="35786"/>
                  </a:lnTo>
                  <a:lnTo>
                    <a:pt x="2306" y="36003"/>
                  </a:lnTo>
                  <a:lnTo>
                    <a:pt x="2075" y="36234"/>
                  </a:lnTo>
                  <a:lnTo>
                    <a:pt x="1857" y="36477"/>
                  </a:lnTo>
                  <a:lnTo>
                    <a:pt x="1640" y="36733"/>
                  </a:lnTo>
                  <a:lnTo>
                    <a:pt x="1448" y="37002"/>
                  </a:lnTo>
                  <a:lnTo>
                    <a:pt x="1255" y="37271"/>
                  </a:lnTo>
                  <a:lnTo>
                    <a:pt x="1076" y="37566"/>
                  </a:lnTo>
                  <a:lnTo>
                    <a:pt x="910" y="37861"/>
                  </a:lnTo>
                  <a:lnTo>
                    <a:pt x="769" y="38168"/>
                  </a:lnTo>
                  <a:lnTo>
                    <a:pt x="628" y="38475"/>
                  </a:lnTo>
                  <a:lnTo>
                    <a:pt x="500" y="38808"/>
                  </a:lnTo>
                  <a:lnTo>
                    <a:pt x="385" y="39141"/>
                  </a:lnTo>
                  <a:lnTo>
                    <a:pt x="282" y="39474"/>
                  </a:lnTo>
                  <a:lnTo>
                    <a:pt x="192" y="39820"/>
                  </a:lnTo>
                  <a:lnTo>
                    <a:pt x="128" y="40179"/>
                  </a:lnTo>
                  <a:lnTo>
                    <a:pt x="77" y="40537"/>
                  </a:lnTo>
                  <a:lnTo>
                    <a:pt x="26" y="40896"/>
                  </a:lnTo>
                  <a:lnTo>
                    <a:pt x="13" y="41267"/>
                  </a:lnTo>
                  <a:lnTo>
                    <a:pt x="0" y="41652"/>
                  </a:lnTo>
                  <a:lnTo>
                    <a:pt x="0" y="51065"/>
                  </a:lnTo>
                  <a:lnTo>
                    <a:pt x="0" y="51168"/>
                  </a:lnTo>
                  <a:lnTo>
                    <a:pt x="13" y="51258"/>
                  </a:lnTo>
                  <a:lnTo>
                    <a:pt x="39" y="51360"/>
                  </a:lnTo>
                  <a:lnTo>
                    <a:pt x="77" y="51450"/>
                  </a:lnTo>
                  <a:lnTo>
                    <a:pt x="116" y="51527"/>
                  </a:lnTo>
                  <a:lnTo>
                    <a:pt x="167" y="51616"/>
                  </a:lnTo>
                  <a:lnTo>
                    <a:pt x="218" y="51680"/>
                  </a:lnTo>
                  <a:lnTo>
                    <a:pt x="282" y="51757"/>
                  </a:lnTo>
                  <a:lnTo>
                    <a:pt x="359" y="51821"/>
                  </a:lnTo>
                  <a:lnTo>
                    <a:pt x="423" y="51872"/>
                  </a:lnTo>
                  <a:lnTo>
                    <a:pt x="513" y="51924"/>
                  </a:lnTo>
                  <a:lnTo>
                    <a:pt x="589" y="51962"/>
                  </a:lnTo>
                  <a:lnTo>
                    <a:pt x="679" y="52000"/>
                  </a:lnTo>
                  <a:lnTo>
                    <a:pt x="769" y="52013"/>
                  </a:lnTo>
                  <a:lnTo>
                    <a:pt x="871" y="52039"/>
                  </a:lnTo>
                  <a:lnTo>
                    <a:pt x="1076" y="52039"/>
                  </a:lnTo>
                  <a:lnTo>
                    <a:pt x="1166" y="52013"/>
                  </a:lnTo>
                  <a:lnTo>
                    <a:pt x="1255" y="52000"/>
                  </a:lnTo>
                  <a:lnTo>
                    <a:pt x="1345" y="51962"/>
                  </a:lnTo>
                  <a:lnTo>
                    <a:pt x="1435" y="51924"/>
                  </a:lnTo>
                  <a:lnTo>
                    <a:pt x="1512" y="51872"/>
                  </a:lnTo>
                  <a:lnTo>
                    <a:pt x="1588" y="51821"/>
                  </a:lnTo>
                  <a:lnTo>
                    <a:pt x="1652" y="51757"/>
                  </a:lnTo>
                  <a:lnTo>
                    <a:pt x="1717" y="51680"/>
                  </a:lnTo>
                  <a:lnTo>
                    <a:pt x="1781" y="51616"/>
                  </a:lnTo>
                  <a:lnTo>
                    <a:pt x="1819" y="51527"/>
                  </a:lnTo>
                  <a:lnTo>
                    <a:pt x="1870" y="51450"/>
                  </a:lnTo>
                  <a:lnTo>
                    <a:pt x="1896" y="51360"/>
                  </a:lnTo>
                  <a:lnTo>
                    <a:pt x="1921" y="51258"/>
                  </a:lnTo>
                  <a:lnTo>
                    <a:pt x="1934" y="51168"/>
                  </a:lnTo>
                  <a:lnTo>
                    <a:pt x="1947" y="51065"/>
                  </a:lnTo>
                  <a:lnTo>
                    <a:pt x="1947" y="41652"/>
                  </a:lnTo>
                  <a:lnTo>
                    <a:pt x="1947" y="41370"/>
                  </a:lnTo>
                  <a:lnTo>
                    <a:pt x="1960" y="41101"/>
                  </a:lnTo>
                  <a:lnTo>
                    <a:pt x="1998" y="40832"/>
                  </a:lnTo>
                  <a:lnTo>
                    <a:pt x="2037" y="40563"/>
                  </a:lnTo>
                  <a:lnTo>
                    <a:pt x="2075" y="40307"/>
                  </a:lnTo>
                  <a:lnTo>
                    <a:pt x="2139" y="40051"/>
                  </a:lnTo>
                  <a:lnTo>
                    <a:pt x="2203" y="39807"/>
                  </a:lnTo>
                  <a:lnTo>
                    <a:pt x="2280" y="39564"/>
                  </a:lnTo>
                  <a:lnTo>
                    <a:pt x="2370" y="39321"/>
                  </a:lnTo>
                  <a:lnTo>
                    <a:pt x="2472" y="39090"/>
                  </a:lnTo>
                  <a:lnTo>
                    <a:pt x="2575" y="38860"/>
                  </a:lnTo>
                  <a:lnTo>
                    <a:pt x="2690" y="38642"/>
                  </a:lnTo>
                  <a:lnTo>
                    <a:pt x="2818" y="38437"/>
                  </a:lnTo>
                  <a:lnTo>
                    <a:pt x="2946" y="38232"/>
                  </a:lnTo>
                  <a:lnTo>
                    <a:pt x="3074" y="38040"/>
                  </a:lnTo>
                  <a:lnTo>
                    <a:pt x="3228" y="37848"/>
                  </a:lnTo>
                  <a:lnTo>
                    <a:pt x="3382" y="37681"/>
                  </a:lnTo>
                  <a:lnTo>
                    <a:pt x="3535" y="37502"/>
                  </a:lnTo>
                  <a:lnTo>
                    <a:pt x="3702" y="37348"/>
                  </a:lnTo>
                  <a:lnTo>
                    <a:pt x="3868" y="37195"/>
                  </a:lnTo>
                  <a:lnTo>
                    <a:pt x="4048" y="37054"/>
                  </a:lnTo>
                  <a:lnTo>
                    <a:pt x="4227" y="36926"/>
                  </a:lnTo>
                  <a:lnTo>
                    <a:pt x="4419" y="36810"/>
                  </a:lnTo>
                  <a:lnTo>
                    <a:pt x="4611" y="36708"/>
                  </a:lnTo>
                  <a:lnTo>
                    <a:pt x="4816" y="36605"/>
                  </a:lnTo>
                  <a:lnTo>
                    <a:pt x="5021" y="36516"/>
                  </a:lnTo>
                  <a:lnTo>
                    <a:pt x="5226" y="36452"/>
                  </a:lnTo>
                  <a:lnTo>
                    <a:pt x="5431" y="36388"/>
                  </a:lnTo>
                  <a:lnTo>
                    <a:pt x="5649" y="36336"/>
                  </a:lnTo>
                  <a:lnTo>
                    <a:pt x="5866" y="36311"/>
                  </a:lnTo>
                  <a:lnTo>
                    <a:pt x="6097" y="36285"/>
                  </a:lnTo>
                  <a:lnTo>
                    <a:pt x="6545" y="36285"/>
                  </a:lnTo>
                  <a:lnTo>
                    <a:pt x="6865" y="36272"/>
                  </a:lnTo>
                  <a:lnTo>
                    <a:pt x="7185" y="36247"/>
                  </a:lnTo>
                  <a:lnTo>
                    <a:pt x="7506" y="36195"/>
                  </a:lnTo>
                  <a:lnTo>
                    <a:pt x="7813" y="36131"/>
                  </a:lnTo>
                  <a:lnTo>
                    <a:pt x="8120" y="36055"/>
                  </a:lnTo>
                  <a:lnTo>
                    <a:pt x="8415" y="35952"/>
                  </a:lnTo>
                  <a:lnTo>
                    <a:pt x="8710" y="35837"/>
                  </a:lnTo>
                  <a:lnTo>
                    <a:pt x="9004" y="35709"/>
                  </a:lnTo>
                  <a:lnTo>
                    <a:pt x="9273" y="35555"/>
                  </a:lnTo>
                  <a:lnTo>
                    <a:pt x="9555" y="35401"/>
                  </a:lnTo>
                  <a:lnTo>
                    <a:pt x="9811" y="35222"/>
                  </a:lnTo>
                  <a:lnTo>
                    <a:pt x="10067" y="35030"/>
                  </a:lnTo>
                  <a:lnTo>
                    <a:pt x="10323" y="34825"/>
                  </a:lnTo>
                  <a:lnTo>
                    <a:pt x="10554" y="34607"/>
                  </a:lnTo>
                  <a:lnTo>
                    <a:pt x="10784" y="34377"/>
                  </a:lnTo>
                  <a:lnTo>
                    <a:pt x="11002" y="34133"/>
                  </a:lnTo>
                  <a:lnTo>
                    <a:pt x="11220" y="33877"/>
                  </a:lnTo>
                  <a:lnTo>
                    <a:pt x="11412" y="33621"/>
                  </a:lnTo>
                  <a:lnTo>
                    <a:pt x="11604" y="33339"/>
                  </a:lnTo>
                  <a:lnTo>
                    <a:pt x="11783" y="33058"/>
                  </a:lnTo>
                  <a:lnTo>
                    <a:pt x="11937" y="32763"/>
                  </a:lnTo>
                  <a:lnTo>
                    <a:pt x="12091" y="32456"/>
                  </a:lnTo>
                  <a:lnTo>
                    <a:pt x="12232" y="32135"/>
                  </a:lnTo>
                  <a:lnTo>
                    <a:pt x="12360" y="31815"/>
                  </a:lnTo>
                  <a:lnTo>
                    <a:pt x="12475" y="31482"/>
                  </a:lnTo>
                  <a:lnTo>
                    <a:pt x="12578" y="31136"/>
                  </a:lnTo>
                  <a:lnTo>
                    <a:pt x="12654" y="30791"/>
                  </a:lnTo>
                  <a:lnTo>
                    <a:pt x="12731" y="30445"/>
                  </a:lnTo>
                  <a:lnTo>
                    <a:pt x="12783" y="30086"/>
                  </a:lnTo>
                  <a:lnTo>
                    <a:pt x="12821" y="29715"/>
                  </a:lnTo>
                  <a:lnTo>
                    <a:pt x="12847" y="29343"/>
                  </a:lnTo>
                  <a:lnTo>
                    <a:pt x="12859" y="28972"/>
                  </a:lnTo>
                  <a:lnTo>
                    <a:pt x="12859" y="23067"/>
                  </a:lnTo>
                  <a:lnTo>
                    <a:pt x="12847" y="22696"/>
                  </a:lnTo>
                  <a:lnTo>
                    <a:pt x="12821" y="22325"/>
                  </a:lnTo>
                  <a:lnTo>
                    <a:pt x="12783" y="21966"/>
                  </a:lnTo>
                  <a:lnTo>
                    <a:pt x="12731" y="21594"/>
                  </a:lnTo>
                  <a:lnTo>
                    <a:pt x="12654" y="21249"/>
                  </a:lnTo>
                  <a:lnTo>
                    <a:pt x="12578" y="20903"/>
                  </a:lnTo>
                  <a:lnTo>
                    <a:pt x="12475" y="20557"/>
                  </a:lnTo>
                  <a:lnTo>
                    <a:pt x="12360" y="20224"/>
                  </a:lnTo>
                  <a:lnTo>
                    <a:pt x="12232" y="19904"/>
                  </a:lnTo>
                  <a:lnTo>
                    <a:pt x="12091" y="19596"/>
                  </a:lnTo>
                  <a:lnTo>
                    <a:pt x="11937" y="19289"/>
                  </a:lnTo>
                  <a:lnTo>
                    <a:pt x="11783" y="18994"/>
                  </a:lnTo>
                  <a:lnTo>
                    <a:pt x="11604" y="18700"/>
                  </a:lnTo>
                  <a:lnTo>
                    <a:pt x="11412" y="18431"/>
                  </a:lnTo>
                  <a:lnTo>
                    <a:pt x="11220" y="18162"/>
                  </a:lnTo>
                  <a:lnTo>
                    <a:pt x="11002" y="17906"/>
                  </a:lnTo>
                  <a:lnTo>
                    <a:pt x="10784" y="17662"/>
                  </a:lnTo>
                  <a:lnTo>
                    <a:pt x="10554" y="17432"/>
                  </a:lnTo>
                  <a:lnTo>
                    <a:pt x="10323" y="17214"/>
                  </a:lnTo>
                  <a:lnTo>
                    <a:pt x="10067" y="17009"/>
                  </a:lnTo>
                  <a:lnTo>
                    <a:pt x="9811" y="16817"/>
                  </a:lnTo>
                  <a:lnTo>
                    <a:pt x="9555" y="16651"/>
                  </a:lnTo>
                  <a:lnTo>
                    <a:pt x="9273" y="16484"/>
                  </a:lnTo>
                  <a:lnTo>
                    <a:pt x="9004" y="16343"/>
                  </a:lnTo>
                  <a:lnTo>
                    <a:pt x="8710" y="16202"/>
                  </a:lnTo>
                  <a:lnTo>
                    <a:pt x="8415" y="16087"/>
                  </a:lnTo>
                  <a:lnTo>
                    <a:pt x="8120" y="15997"/>
                  </a:lnTo>
                  <a:lnTo>
                    <a:pt x="7813" y="15908"/>
                  </a:lnTo>
                  <a:lnTo>
                    <a:pt x="7506" y="15844"/>
                  </a:lnTo>
                  <a:lnTo>
                    <a:pt x="7185" y="15805"/>
                  </a:lnTo>
                  <a:lnTo>
                    <a:pt x="6865" y="15767"/>
                  </a:lnTo>
                  <a:lnTo>
                    <a:pt x="6315" y="15767"/>
                  </a:lnTo>
                  <a:lnTo>
                    <a:pt x="6097" y="15754"/>
                  </a:lnTo>
                  <a:lnTo>
                    <a:pt x="5866" y="15741"/>
                  </a:lnTo>
                  <a:lnTo>
                    <a:pt x="5649" y="15703"/>
                  </a:lnTo>
                  <a:lnTo>
                    <a:pt x="5431" y="15652"/>
                  </a:lnTo>
                  <a:lnTo>
                    <a:pt x="5226" y="15588"/>
                  </a:lnTo>
                  <a:lnTo>
                    <a:pt x="5021" y="15524"/>
                  </a:lnTo>
                  <a:lnTo>
                    <a:pt x="4816" y="15434"/>
                  </a:lnTo>
                  <a:lnTo>
                    <a:pt x="4611" y="15344"/>
                  </a:lnTo>
                  <a:lnTo>
                    <a:pt x="4419" y="15229"/>
                  </a:lnTo>
                  <a:lnTo>
                    <a:pt x="4227" y="15114"/>
                  </a:lnTo>
                  <a:lnTo>
                    <a:pt x="4048" y="14986"/>
                  </a:lnTo>
                  <a:lnTo>
                    <a:pt x="3868" y="14845"/>
                  </a:lnTo>
                  <a:lnTo>
                    <a:pt x="3702" y="14691"/>
                  </a:lnTo>
                  <a:lnTo>
                    <a:pt x="3535" y="14537"/>
                  </a:lnTo>
                  <a:lnTo>
                    <a:pt x="3382" y="14371"/>
                  </a:lnTo>
                  <a:lnTo>
                    <a:pt x="3228" y="14192"/>
                  </a:lnTo>
                  <a:lnTo>
                    <a:pt x="3074" y="13999"/>
                  </a:lnTo>
                  <a:lnTo>
                    <a:pt x="2946" y="13807"/>
                  </a:lnTo>
                  <a:lnTo>
                    <a:pt x="2818" y="13602"/>
                  </a:lnTo>
                  <a:lnTo>
                    <a:pt x="2690" y="13397"/>
                  </a:lnTo>
                  <a:lnTo>
                    <a:pt x="2575" y="13180"/>
                  </a:lnTo>
                  <a:lnTo>
                    <a:pt x="2472" y="12949"/>
                  </a:lnTo>
                  <a:lnTo>
                    <a:pt x="2370" y="12719"/>
                  </a:lnTo>
                  <a:lnTo>
                    <a:pt x="2280" y="12488"/>
                  </a:lnTo>
                  <a:lnTo>
                    <a:pt x="2203" y="12245"/>
                  </a:lnTo>
                  <a:lnTo>
                    <a:pt x="2139" y="11989"/>
                  </a:lnTo>
                  <a:lnTo>
                    <a:pt x="2075" y="11732"/>
                  </a:lnTo>
                  <a:lnTo>
                    <a:pt x="2037" y="11476"/>
                  </a:lnTo>
                  <a:lnTo>
                    <a:pt x="1998" y="11207"/>
                  </a:lnTo>
                  <a:lnTo>
                    <a:pt x="1960" y="10951"/>
                  </a:lnTo>
                  <a:lnTo>
                    <a:pt x="1947" y="10669"/>
                  </a:lnTo>
                  <a:lnTo>
                    <a:pt x="1947" y="10400"/>
                  </a:lnTo>
                  <a:lnTo>
                    <a:pt x="1947" y="974"/>
                  </a:lnTo>
                  <a:lnTo>
                    <a:pt x="1934" y="871"/>
                  </a:lnTo>
                  <a:lnTo>
                    <a:pt x="1921" y="782"/>
                  </a:lnTo>
                  <a:lnTo>
                    <a:pt x="1896" y="692"/>
                  </a:lnTo>
                  <a:lnTo>
                    <a:pt x="1870" y="602"/>
                  </a:lnTo>
                  <a:lnTo>
                    <a:pt x="1819" y="513"/>
                  </a:lnTo>
                  <a:lnTo>
                    <a:pt x="1781" y="436"/>
                  </a:lnTo>
                  <a:lnTo>
                    <a:pt x="1717" y="359"/>
                  </a:lnTo>
                  <a:lnTo>
                    <a:pt x="1652" y="282"/>
                  </a:lnTo>
                  <a:lnTo>
                    <a:pt x="1588" y="231"/>
                  </a:lnTo>
                  <a:lnTo>
                    <a:pt x="1512" y="167"/>
                  </a:lnTo>
                  <a:lnTo>
                    <a:pt x="1435" y="116"/>
                  </a:lnTo>
                  <a:lnTo>
                    <a:pt x="1345" y="77"/>
                  </a:lnTo>
                  <a:lnTo>
                    <a:pt x="1255" y="52"/>
                  </a:lnTo>
                  <a:lnTo>
                    <a:pt x="1166" y="26"/>
                  </a:lnTo>
                  <a:lnTo>
                    <a:pt x="1076" y="1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81;p41">
              <a:extLst>
                <a:ext uri="{FF2B5EF4-FFF2-40B4-BE49-F238E27FC236}">
                  <a16:creationId xmlns:a16="http://schemas.microsoft.com/office/drawing/2014/main" id="{DE63A2F3-C089-E43A-F5C2-EDA7B041F60B}"/>
                </a:ext>
              </a:extLst>
            </p:cNvPr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11886" y="0"/>
                  </a:moveTo>
                  <a:lnTo>
                    <a:pt x="11783" y="13"/>
                  </a:lnTo>
                  <a:lnTo>
                    <a:pt x="11694" y="26"/>
                  </a:lnTo>
                  <a:lnTo>
                    <a:pt x="11604" y="52"/>
                  </a:lnTo>
                  <a:lnTo>
                    <a:pt x="11515" y="77"/>
                  </a:lnTo>
                  <a:lnTo>
                    <a:pt x="11425" y="116"/>
                  </a:lnTo>
                  <a:lnTo>
                    <a:pt x="11348" y="167"/>
                  </a:lnTo>
                  <a:lnTo>
                    <a:pt x="11271" y="231"/>
                  </a:lnTo>
                  <a:lnTo>
                    <a:pt x="11207" y="282"/>
                  </a:lnTo>
                  <a:lnTo>
                    <a:pt x="11143" y="359"/>
                  </a:lnTo>
                  <a:lnTo>
                    <a:pt x="11079" y="436"/>
                  </a:lnTo>
                  <a:lnTo>
                    <a:pt x="11028" y="513"/>
                  </a:lnTo>
                  <a:lnTo>
                    <a:pt x="10989" y="602"/>
                  </a:lnTo>
                  <a:lnTo>
                    <a:pt x="10964" y="692"/>
                  </a:lnTo>
                  <a:lnTo>
                    <a:pt x="10938" y="782"/>
                  </a:lnTo>
                  <a:lnTo>
                    <a:pt x="10925" y="871"/>
                  </a:lnTo>
                  <a:lnTo>
                    <a:pt x="10913" y="974"/>
                  </a:lnTo>
                  <a:lnTo>
                    <a:pt x="10913" y="10400"/>
                  </a:lnTo>
                  <a:lnTo>
                    <a:pt x="10913" y="10669"/>
                  </a:lnTo>
                  <a:lnTo>
                    <a:pt x="10900" y="10951"/>
                  </a:lnTo>
                  <a:lnTo>
                    <a:pt x="10861" y="11207"/>
                  </a:lnTo>
                  <a:lnTo>
                    <a:pt x="10823" y="11476"/>
                  </a:lnTo>
                  <a:lnTo>
                    <a:pt x="10784" y="11732"/>
                  </a:lnTo>
                  <a:lnTo>
                    <a:pt x="10720" y="11989"/>
                  </a:lnTo>
                  <a:lnTo>
                    <a:pt x="10656" y="12245"/>
                  </a:lnTo>
                  <a:lnTo>
                    <a:pt x="10567" y="12488"/>
                  </a:lnTo>
                  <a:lnTo>
                    <a:pt x="10490" y="12719"/>
                  </a:lnTo>
                  <a:lnTo>
                    <a:pt x="10387" y="12949"/>
                  </a:lnTo>
                  <a:lnTo>
                    <a:pt x="10285" y="13180"/>
                  </a:lnTo>
                  <a:lnTo>
                    <a:pt x="10170" y="13397"/>
                  </a:lnTo>
                  <a:lnTo>
                    <a:pt x="10042" y="13602"/>
                  </a:lnTo>
                  <a:lnTo>
                    <a:pt x="9914" y="13807"/>
                  </a:lnTo>
                  <a:lnTo>
                    <a:pt x="9785" y="13999"/>
                  </a:lnTo>
                  <a:lnTo>
                    <a:pt x="9632" y="14192"/>
                  </a:lnTo>
                  <a:lnTo>
                    <a:pt x="9478" y="14371"/>
                  </a:lnTo>
                  <a:lnTo>
                    <a:pt x="9324" y="14537"/>
                  </a:lnTo>
                  <a:lnTo>
                    <a:pt x="9158" y="14691"/>
                  </a:lnTo>
                  <a:lnTo>
                    <a:pt x="8991" y="14845"/>
                  </a:lnTo>
                  <a:lnTo>
                    <a:pt x="8812" y="14986"/>
                  </a:lnTo>
                  <a:lnTo>
                    <a:pt x="8620" y="15114"/>
                  </a:lnTo>
                  <a:lnTo>
                    <a:pt x="8441" y="15229"/>
                  </a:lnTo>
                  <a:lnTo>
                    <a:pt x="8249" y="15344"/>
                  </a:lnTo>
                  <a:lnTo>
                    <a:pt x="8044" y="15434"/>
                  </a:lnTo>
                  <a:lnTo>
                    <a:pt x="7839" y="15524"/>
                  </a:lnTo>
                  <a:lnTo>
                    <a:pt x="7634" y="15588"/>
                  </a:lnTo>
                  <a:lnTo>
                    <a:pt x="7429" y="15652"/>
                  </a:lnTo>
                  <a:lnTo>
                    <a:pt x="7211" y="15703"/>
                  </a:lnTo>
                  <a:lnTo>
                    <a:pt x="6993" y="15741"/>
                  </a:lnTo>
                  <a:lnTo>
                    <a:pt x="6763" y="15754"/>
                  </a:lnTo>
                  <a:lnTo>
                    <a:pt x="6545" y="15767"/>
                  </a:lnTo>
                  <a:lnTo>
                    <a:pt x="5994" y="15767"/>
                  </a:lnTo>
                  <a:lnTo>
                    <a:pt x="5674" y="15805"/>
                  </a:lnTo>
                  <a:lnTo>
                    <a:pt x="5354" y="15844"/>
                  </a:lnTo>
                  <a:lnTo>
                    <a:pt x="5047" y="15908"/>
                  </a:lnTo>
                  <a:lnTo>
                    <a:pt x="4739" y="15997"/>
                  </a:lnTo>
                  <a:lnTo>
                    <a:pt x="4445" y="16087"/>
                  </a:lnTo>
                  <a:lnTo>
                    <a:pt x="4150" y="16202"/>
                  </a:lnTo>
                  <a:lnTo>
                    <a:pt x="3855" y="16343"/>
                  </a:lnTo>
                  <a:lnTo>
                    <a:pt x="3574" y="16484"/>
                  </a:lnTo>
                  <a:lnTo>
                    <a:pt x="3305" y="16651"/>
                  </a:lnTo>
                  <a:lnTo>
                    <a:pt x="3049" y="16817"/>
                  </a:lnTo>
                  <a:lnTo>
                    <a:pt x="2792" y="17009"/>
                  </a:lnTo>
                  <a:lnTo>
                    <a:pt x="2536" y="17214"/>
                  </a:lnTo>
                  <a:lnTo>
                    <a:pt x="2306" y="17432"/>
                  </a:lnTo>
                  <a:lnTo>
                    <a:pt x="2075" y="17662"/>
                  </a:lnTo>
                  <a:lnTo>
                    <a:pt x="1857" y="17906"/>
                  </a:lnTo>
                  <a:lnTo>
                    <a:pt x="1640" y="18162"/>
                  </a:lnTo>
                  <a:lnTo>
                    <a:pt x="1448" y="18431"/>
                  </a:lnTo>
                  <a:lnTo>
                    <a:pt x="1255" y="18700"/>
                  </a:lnTo>
                  <a:lnTo>
                    <a:pt x="1076" y="18994"/>
                  </a:lnTo>
                  <a:lnTo>
                    <a:pt x="910" y="19289"/>
                  </a:lnTo>
                  <a:lnTo>
                    <a:pt x="769" y="19596"/>
                  </a:lnTo>
                  <a:lnTo>
                    <a:pt x="628" y="19904"/>
                  </a:lnTo>
                  <a:lnTo>
                    <a:pt x="500" y="20224"/>
                  </a:lnTo>
                  <a:lnTo>
                    <a:pt x="385" y="20557"/>
                  </a:lnTo>
                  <a:lnTo>
                    <a:pt x="282" y="20903"/>
                  </a:lnTo>
                  <a:lnTo>
                    <a:pt x="192" y="21249"/>
                  </a:lnTo>
                  <a:lnTo>
                    <a:pt x="128" y="21594"/>
                  </a:lnTo>
                  <a:lnTo>
                    <a:pt x="77" y="21966"/>
                  </a:lnTo>
                  <a:lnTo>
                    <a:pt x="26" y="22325"/>
                  </a:lnTo>
                  <a:lnTo>
                    <a:pt x="13" y="22696"/>
                  </a:lnTo>
                  <a:lnTo>
                    <a:pt x="0" y="23067"/>
                  </a:lnTo>
                  <a:lnTo>
                    <a:pt x="0" y="28972"/>
                  </a:lnTo>
                  <a:lnTo>
                    <a:pt x="13" y="29343"/>
                  </a:lnTo>
                  <a:lnTo>
                    <a:pt x="26" y="29715"/>
                  </a:lnTo>
                  <a:lnTo>
                    <a:pt x="77" y="30086"/>
                  </a:lnTo>
                  <a:lnTo>
                    <a:pt x="128" y="30445"/>
                  </a:lnTo>
                  <a:lnTo>
                    <a:pt x="192" y="30791"/>
                  </a:lnTo>
                  <a:lnTo>
                    <a:pt x="282" y="31136"/>
                  </a:lnTo>
                  <a:lnTo>
                    <a:pt x="385" y="31482"/>
                  </a:lnTo>
                  <a:lnTo>
                    <a:pt x="500" y="31815"/>
                  </a:lnTo>
                  <a:lnTo>
                    <a:pt x="628" y="32135"/>
                  </a:lnTo>
                  <a:lnTo>
                    <a:pt x="769" y="32456"/>
                  </a:lnTo>
                  <a:lnTo>
                    <a:pt x="910" y="32763"/>
                  </a:lnTo>
                  <a:lnTo>
                    <a:pt x="1076" y="33058"/>
                  </a:lnTo>
                  <a:lnTo>
                    <a:pt x="1255" y="33339"/>
                  </a:lnTo>
                  <a:lnTo>
                    <a:pt x="1448" y="33621"/>
                  </a:lnTo>
                  <a:lnTo>
                    <a:pt x="1640" y="33877"/>
                  </a:lnTo>
                  <a:lnTo>
                    <a:pt x="1857" y="34133"/>
                  </a:lnTo>
                  <a:lnTo>
                    <a:pt x="2075" y="34377"/>
                  </a:lnTo>
                  <a:lnTo>
                    <a:pt x="2306" y="34607"/>
                  </a:lnTo>
                  <a:lnTo>
                    <a:pt x="2536" y="34825"/>
                  </a:lnTo>
                  <a:lnTo>
                    <a:pt x="2792" y="35030"/>
                  </a:lnTo>
                  <a:lnTo>
                    <a:pt x="3049" y="35222"/>
                  </a:lnTo>
                  <a:lnTo>
                    <a:pt x="3305" y="35401"/>
                  </a:lnTo>
                  <a:lnTo>
                    <a:pt x="3574" y="35555"/>
                  </a:lnTo>
                  <a:lnTo>
                    <a:pt x="3855" y="35709"/>
                  </a:lnTo>
                  <a:lnTo>
                    <a:pt x="4150" y="35837"/>
                  </a:lnTo>
                  <a:lnTo>
                    <a:pt x="4445" y="35952"/>
                  </a:lnTo>
                  <a:lnTo>
                    <a:pt x="4739" y="36055"/>
                  </a:lnTo>
                  <a:lnTo>
                    <a:pt x="5047" y="36131"/>
                  </a:lnTo>
                  <a:lnTo>
                    <a:pt x="5354" y="36195"/>
                  </a:lnTo>
                  <a:lnTo>
                    <a:pt x="5674" y="36247"/>
                  </a:lnTo>
                  <a:lnTo>
                    <a:pt x="5994" y="36272"/>
                  </a:lnTo>
                  <a:lnTo>
                    <a:pt x="6315" y="36285"/>
                  </a:lnTo>
                  <a:lnTo>
                    <a:pt x="6763" y="36285"/>
                  </a:lnTo>
                  <a:lnTo>
                    <a:pt x="6993" y="36311"/>
                  </a:lnTo>
                  <a:lnTo>
                    <a:pt x="7211" y="36336"/>
                  </a:lnTo>
                  <a:lnTo>
                    <a:pt x="7429" y="36388"/>
                  </a:lnTo>
                  <a:lnTo>
                    <a:pt x="7634" y="36452"/>
                  </a:lnTo>
                  <a:lnTo>
                    <a:pt x="7839" y="36516"/>
                  </a:lnTo>
                  <a:lnTo>
                    <a:pt x="8044" y="36605"/>
                  </a:lnTo>
                  <a:lnTo>
                    <a:pt x="8249" y="36708"/>
                  </a:lnTo>
                  <a:lnTo>
                    <a:pt x="8441" y="36810"/>
                  </a:lnTo>
                  <a:lnTo>
                    <a:pt x="8620" y="36926"/>
                  </a:lnTo>
                  <a:lnTo>
                    <a:pt x="8812" y="37054"/>
                  </a:lnTo>
                  <a:lnTo>
                    <a:pt x="8991" y="37195"/>
                  </a:lnTo>
                  <a:lnTo>
                    <a:pt x="9158" y="37348"/>
                  </a:lnTo>
                  <a:lnTo>
                    <a:pt x="9324" y="37502"/>
                  </a:lnTo>
                  <a:lnTo>
                    <a:pt x="9478" y="37681"/>
                  </a:lnTo>
                  <a:lnTo>
                    <a:pt x="9632" y="37848"/>
                  </a:lnTo>
                  <a:lnTo>
                    <a:pt x="9785" y="38040"/>
                  </a:lnTo>
                  <a:lnTo>
                    <a:pt x="9914" y="38232"/>
                  </a:lnTo>
                  <a:lnTo>
                    <a:pt x="10042" y="38437"/>
                  </a:lnTo>
                  <a:lnTo>
                    <a:pt x="10170" y="38642"/>
                  </a:lnTo>
                  <a:lnTo>
                    <a:pt x="10285" y="38860"/>
                  </a:lnTo>
                  <a:lnTo>
                    <a:pt x="10387" y="39090"/>
                  </a:lnTo>
                  <a:lnTo>
                    <a:pt x="10490" y="39321"/>
                  </a:lnTo>
                  <a:lnTo>
                    <a:pt x="10567" y="39564"/>
                  </a:lnTo>
                  <a:lnTo>
                    <a:pt x="10656" y="39807"/>
                  </a:lnTo>
                  <a:lnTo>
                    <a:pt x="10720" y="40051"/>
                  </a:lnTo>
                  <a:lnTo>
                    <a:pt x="10784" y="40307"/>
                  </a:lnTo>
                  <a:lnTo>
                    <a:pt x="10823" y="40563"/>
                  </a:lnTo>
                  <a:lnTo>
                    <a:pt x="10861" y="40832"/>
                  </a:lnTo>
                  <a:lnTo>
                    <a:pt x="10900" y="41101"/>
                  </a:lnTo>
                  <a:lnTo>
                    <a:pt x="10913" y="41370"/>
                  </a:lnTo>
                  <a:lnTo>
                    <a:pt x="10913" y="41652"/>
                  </a:lnTo>
                  <a:lnTo>
                    <a:pt x="10913" y="51065"/>
                  </a:lnTo>
                  <a:lnTo>
                    <a:pt x="10925" y="51168"/>
                  </a:lnTo>
                  <a:lnTo>
                    <a:pt x="10938" y="51258"/>
                  </a:lnTo>
                  <a:lnTo>
                    <a:pt x="10964" y="51360"/>
                  </a:lnTo>
                  <a:lnTo>
                    <a:pt x="10989" y="51450"/>
                  </a:lnTo>
                  <a:lnTo>
                    <a:pt x="11028" y="51527"/>
                  </a:lnTo>
                  <a:lnTo>
                    <a:pt x="11079" y="51616"/>
                  </a:lnTo>
                  <a:lnTo>
                    <a:pt x="11143" y="51680"/>
                  </a:lnTo>
                  <a:lnTo>
                    <a:pt x="11207" y="51757"/>
                  </a:lnTo>
                  <a:lnTo>
                    <a:pt x="11271" y="51821"/>
                  </a:lnTo>
                  <a:lnTo>
                    <a:pt x="11348" y="51872"/>
                  </a:lnTo>
                  <a:lnTo>
                    <a:pt x="11425" y="51924"/>
                  </a:lnTo>
                  <a:lnTo>
                    <a:pt x="11515" y="51962"/>
                  </a:lnTo>
                  <a:lnTo>
                    <a:pt x="11604" y="52000"/>
                  </a:lnTo>
                  <a:lnTo>
                    <a:pt x="11694" y="52013"/>
                  </a:lnTo>
                  <a:lnTo>
                    <a:pt x="11783" y="52039"/>
                  </a:lnTo>
                  <a:lnTo>
                    <a:pt x="11988" y="52039"/>
                  </a:lnTo>
                  <a:lnTo>
                    <a:pt x="12078" y="52013"/>
                  </a:lnTo>
                  <a:lnTo>
                    <a:pt x="12181" y="52000"/>
                  </a:lnTo>
                  <a:lnTo>
                    <a:pt x="12270" y="51962"/>
                  </a:lnTo>
                  <a:lnTo>
                    <a:pt x="12347" y="51924"/>
                  </a:lnTo>
                  <a:lnTo>
                    <a:pt x="12437" y="51872"/>
                  </a:lnTo>
                  <a:lnTo>
                    <a:pt x="12501" y="51821"/>
                  </a:lnTo>
                  <a:lnTo>
                    <a:pt x="12578" y="51757"/>
                  </a:lnTo>
                  <a:lnTo>
                    <a:pt x="12642" y="51680"/>
                  </a:lnTo>
                  <a:lnTo>
                    <a:pt x="12693" y="51616"/>
                  </a:lnTo>
                  <a:lnTo>
                    <a:pt x="12744" y="51527"/>
                  </a:lnTo>
                  <a:lnTo>
                    <a:pt x="12783" y="51450"/>
                  </a:lnTo>
                  <a:lnTo>
                    <a:pt x="12821" y="51360"/>
                  </a:lnTo>
                  <a:lnTo>
                    <a:pt x="12834" y="51258"/>
                  </a:lnTo>
                  <a:lnTo>
                    <a:pt x="12859" y="51168"/>
                  </a:lnTo>
                  <a:lnTo>
                    <a:pt x="12859" y="51065"/>
                  </a:lnTo>
                  <a:lnTo>
                    <a:pt x="12859" y="41652"/>
                  </a:lnTo>
                  <a:lnTo>
                    <a:pt x="12847" y="41267"/>
                  </a:lnTo>
                  <a:lnTo>
                    <a:pt x="12821" y="40896"/>
                  </a:lnTo>
                  <a:lnTo>
                    <a:pt x="12783" y="40537"/>
                  </a:lnTo>
                  <a:lnTo>
                    <a:pt x="12731" y="40179"/>
                  </a:lnTo>
                  <a:lnTo>
                    <a:pt x="12654" y="39820"/>
                  </a:lnTo>
                  <a:lnTo>
                    <a:pt x="12578" y="39474"/>
                  </a:lnTo>
                  <a:lnTo>
                    <a:pt x="12475" y="39141"/>
                  </a:lnTo>
                  <a:lnTo>
                    <a:pt x="12360" y="38808"/>
                  </a:lnTo>
                  <a:lnTo>
                    <a:pt x="12232" y="38475"/>
                  </a:lnTo>
                  <a:lnTo>
                    <a:pt x="12091" y="38168"/>
                  </a:lnTo>
                  <a:lnTo>
                    <a:pt x="11937" y="37861"/>
                  </a:lnTo>
                  <a:lnTo>
                    <a:pt x="11783" y="37566"/>
                  </a:lnTo>
                  <a:lnTo>
                    <a:pt x="11604" y="37271"/>
                  </a:lnTo>
                  <a:lnTo>
                    <a:pt x="11412" y="37002"/>
                  </a:lnTo>
                  <a:lnTo>
                    <a:pt x="11220" y="36733"/>
                  </a:lnTo>
                  <a:lnTo>
                    <a:pt x="11002" y="36477"/>
                  </a:lnTo>
                  <a:lnTo>
                    <a:pt x="10784" y="36234"/>
                  </a:lnTo>
                  <a:lnTo>
                    <a:pt x="10554" y="36003"/>
                  </a:lnTo>
                  <a:lnTo>
                    <a:pt x="10323" y="35786"/>
                  </a:lnTo>
                  <a:lnTo>
                    <a:pt x="10067" y="35581"/>
                  </a:lnTo>
                  <a:lnTo>
                    <a:pt x="9811" y="35401"/>
                  </a:lnTo>
                  <a:lnTo>
                    <a:pt x="9555" y="35222"/>
                  </a:lnTo>
                  <a:lnTo>
                    <a:pt x="9273" y="35056"/>
                  </a:lnTo>
                  <a:lnTo>
                    <a:pt x="9004" y="34915"/>
                  </a:lnTo>
                  <a:lnTo>
                    <a:pt x="8710" y="34787"/>
                  </a:lnTo>
                  <a:lnTo>
                    <a:pt x="8415" y="34671"/>
                  </a:lnTo>
                  <a:lnTo>
                    <a:pt x="8120" y="34569"/>
                  </a:lnTo>
                  <a:lnTo>
                    <a:pt x="7813" y="34479"/>
                  </a:lnTo>
                  <a:lnTo>
                    <a:pt x="7506" y="34415"/>
                  </a:lnTo>
                  <a:lnTo>
                    <a:pt x="7185" y="34377"/>
                  </a:lnTo>
                  <a:lnTo>
                    <a:pt x="6865" y="34351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6097" y="34326"/>
                  </a:lnTo>
                  <a:lnTo>
                    <a:pt x="5866" y="34313"/>
                  </a:lnTo>
                  <a:lnTo>
                    <a:pt x="5649" y="34274"/>
                  </a:lnTo>
                  <a:lnTo>
                    <a:pt x="5431" y="34223"/>
                  </a:lnTo>
                  <a:lnTo>
                    <a:pt x="5226" y="34172"/>
                  </a:lnTo>
                  <a:lnTo>
                    <a:pt x="5021" y="34095"/>
                  </a:lnTo>
                  <a:lnTo>
                    <a:pt x="4816" y="34005"/>
                  </a:lnTo>
                  <a:lnTo>
                    <a:pt x="4611" y="33916"/>
                  </a:lnTo>
                  <a:lnTo>
                    <a:pt x="4419" y="33800"/>
                  </a:lnTo>
                  <a:lnTo>
                    <a:pt x="4227" y="33685"/>
                  </a:lnTo>
                  <a:lnTo>
                    <a:pt x="4048" y="33557"/>
                  </a:lnTo>
                  <a:lnTo>
                    <a:pt x="3868" y="33416"/>
                  </a:lnTo>
                  <a:lnTo>
                    <a:pt x="3702" y="33275"/>
                  </a:lnTo>
                  <a:lnTo>
                    <a:pt x="3535" y="33109"/>
                  </a:lnTo>
                  <a:lnTo>
                    <a:pt x="3382" y="32942"/>
                  </a:lnTo>
                  <a:lnTo>
                    <a:pt x="3228" y="32763"/>
                  </a:lnTo>
                  <a:lnTo>
                    <a:pt x="3074" y="32571"/>
                  </a:lnTo>
                  <a:lnTo>
                    <a:pt x="2946" y="32379"/>
                  </a:lnTo>
                  <a:lnTo>
                    <a:pt x="2818" y="32174"/>
                  </a:lnTo>
                  <a:lnTo>
                    <a:pt x="2690" y="31969"/>
                  </a:lnTo>
                  <a:lnTo>
                    <a:pt x="2575" y="31751"/>
                  </a:lnTo>
                  <a:lnTo>
                    <a:pt x="2472" y="31521"/>
                  </a:lnTo>
                  <a:lnTo>
                    <a:pt x="2370" y="31290"/>
                  </a:lnTo>
                  <a:lnTo>
                    <a:pt x="2280" y="31060"/>
                  </a:lnTo>
                  <a:lnTo>
                    <a:pt x="2203" y="30816"/>
                  </a:lnTo>
                  <a:lnTo>
                    <a:pt x="2139" y="30560"/>
                  </a:lnTo>
                  <a:lnTo>
                    <a:pt x="2075" y="30304"/>
                  </a:lnTo>
                  <a:lnTo>
                    <a:pt x="2037" y="30048"/>
                  </a:lnTo>
                  <a:lnTo>
                    <a:pt x="1998" y="29792"/>
                  </a:lnTo>
                  <a:lnTo>
                    <a:pt x="1960" y="29523"/>
                  </a:lnTo>
                  <a:lnTo>
                    <a:pt x="1947" y="29241"/>
                  </a:lnTo>
                  <a:lnTo>
                    <a:pt x="1947" y="28972"/>
                  </a:lnTo>
                  <a:lnTo>
                    <a:pt x="1947" y="23067"/>
                  </a:lnTo>
                  <a:lnTo>
                    <a:pt x="1947" y="22798"/>
                  </a:lnTo>
                  <a:lnTo>
                    <a:pt x="1960" y="22529"/>
                  </a:lnTo>
                  <a:lnTo>
                    <a:pt x="1998" y="22260"/>
                  </a:lnTo>
                  <a:lnTo>
                    <a:pt x="2037" y="21992"/>
                  </a:lnTo>
                  <a:lnTo>
                    <a:pt x="2075" y="21735"/>
                  </a:lnTo>
                  <a:lnTo>
                    <a:pt x="2139" y="21479"/>
                  </a:lnTo>
                  <a:lnTo>
                    <a:pt x="2203" y="21223"/>
                  </a:lnTo>
                  <a:lnTo>
                    <a:pt x="2280" y="20980"/>
                  </a:lnTo>
                  <a:lnTo>
                    <a:pt x="2370" y="20749"/>
                  </a:lnTo>
                  <a:lnTo>
                    <a:pt x="2472" y="20519"/>
                  </a:lnTo>
                  <a:lnTo>
                    <a:pt x="2575" y="20288"/>
                  </a:lnTo>
                  <a:lnTo>
                    <a:pt x="2690" y="20070"/>
                  </a:lnTo>
                  <a:lnTo>
                    <a:pt x="2818" y="19865"/>
                  </a:lnTo>
                  <a:lnTo>
                    <a:pt x="2946" y="19660"/>
                  </a:lnTo>
                  <a:lnTo>
                    <a:pt x="3074" y="19468"/>
                  </a:lnTo>
                  <a:lnTo>
                    <a:pt x="3228" y="19276"/>
                  </a:lnTo>
                  <a:lnTo>
                    <a:pt x="3382" y="19097"/>
                  </a:lnTo>
                  <a:lnTo>
                    <a:pt x="3535" y="18930"/>
                  </a:lnTo>
                  <a:lnTo>
                    <a:pt x="3702" y="18777"/>
                  </a:lnTo>
                  <a:lnTo>
                    <a:pt x="3868" y="18623"/>
                  </a:lnTo>
                  <a:lnTo>
                    <a:pt x="4048" y="18482"/>
                  </a:lnTo>
                  <a:lnTo>
                    <a:pt x="4227" y="18354"/>
                  </a:lnTo>
                  <a:lnTo>
                    <a:pt x="4419" y="18239"/>
                  </a:lnTo>
                  <a:lnTo>
                    <a:pt x="4611" y="18124"/>
                  </a:lnTo>
                  <a:lnTo>
                    <a:pt x="4816" y="18034"/>
                  </a:lnTo>
                  <a:lnTo>
                    <a:pt x="5021" y="17944"/>
                  </a:lnTo>
                  <a:lnTo>
                    <a:pt x="5226" y="17880"/>
                  </a:lnTo>
                  <a:lnTo>
                    <a:pt x="5431" y="17816"/>
                  </a:lnTo>
                  <a:lnTo>
                    <a:pt x="5649" y="17765"/>
                  </a:lnTo>
                  <a:lnTo>
                    <a:pt x="5866" y="17739"/>
                  </a:lnTo>
                  <a:lnTo>
                    <a:pt x="6097" y="17714"/>
                  </a:lnTo>
                  <a:lnTo>
                    <a:pt x="6315" y="17701"/>
                  </a:lnTo>
                  <a:lnTo>
                    <a:pt x="6865" y="17701"/>
                  </a:lnTo>
                  <a:lnTo>
                    <a:pt x="7185" y="17662"/>
                  </a:lnTo>
                  <a:lnTo>
                    <a:pt x="7506" y="17624"/>
                  </a:lnTo>
                  <a:lnTo>
                    <a:pt x="7813" y="17560"/>
                  </a:lnTo>
                  <a:lnTo>
                    <a:pt x="8120" y="17470"/>
                  </a:lnTo>
                  <a:lnTo>
                    <a:pt x="8415" y="17381"/>
                  </a:lnTo>
                  <a:lnTo>
                    <a:pt x="8710" y="17265"/>
                  </a:lnTo>
                  <a:lnTo>
                    <a:pt x="9004" y="17125"/>
                  </a:lnTo>
                  <a:lnTo>
                    <a:pt x="9273" y="16984"/>
                  </a:lnTo>
                  <a:lnTo>
                    <a:pt x="9555" y="16817"/>
                  </a:lnTo>
                  <a:lnTo>
                    <a:pt x="9811" y="16651"/>
                  </a:lnTo>
                  <a:lnTo>
                    <a:pt x="10067" y="16459"/>
                  </a:lnTo>
                  <a:lnTo>
                    <a:pt x="10323" y="16254"/>
                  </a:lnTo>
                  <a:lnTo>
                    <a:pt x="10554" y="16036"/>
                  </a:lnTo>
                  <a:lnTo>
                    <a:pt x="10784" y="15805"/>
                  </a:lnTo>
                  <a:lnTo>
                    <a:pt x="11002" y="15562"/>
                  </a:lnTo>
                  <a:lnTo>
                    <a:pt x="11220" y="15306"/>
                  </a:lnTo>
                  <a:lnTo>
                    <a:pt x="11412" y="15050"/>
                  </a:lnTo>
                  <a:lnTo>
                    <a:pt x="11604" y="14768"/>
                  </a:lnTo>
                  <a:lnTo>
                    <a:pt x="11783" y="14486"/>
                  </a:lnTo>
                  <a:lnTo>
                    <a:pt x="11937" y="14179"/>
                  </a:lnTo>
                  <a:lnTo>
                    <a:pt x="12091" y="13884"/>
                  </a:lnTo>
                  <a:lnTo>
                    <a:pt x="12232" y="13564"/>
                  </a:lnTo>
                  <a:lnTo>
                    <a:pt x="12360" y="13244"/>
                  </a:lnTo>
                  <a:lnTo>
                    <a:pt x="12475" y="12911"/>
                  </a:lnTo>
                  <a:lnTo>
                    <a:pt x="12578" y="12565"/>
                  </a:lnTo>
                  <a:lnTo>
                    <a:pt x="12654" y="12219"/>
                  </a:lnTo>
                  <a:lnTo>
                    <a:pt x="12731" y="11873"/>
                  </a:lnTo>
                  <a:lnTo>
                    <a:pt x="12783" y="11515"/>
                  </a:lnTo>
                  <a:lnTo>
                    <a:pt x="12821" y="11143"/>
                  </a:lnTo>
                  <a:lnTo>
                    <a:pt x="12847" y="10772"/>
                  </a:lnTo>
                  <a:lnTo>
                    <a:pt x="12859" y="10400"/>
                  </a:lnTo>
                  <a:lnTo>
                    <a:pt x="12859" y="974"/>
                  </a:lnTo>
                  <a:lnTo>
                    <a:pt x="12859" y="871"/>
                  </a:lnTo>
                  <a:lnTo>
                    <a:pt x="12834" y="782"/>
                  </a:lnTo>
                  <a:lnTo>
                    <a:pt x="12821" y="692"/>
                  </a:lnTo>
                  <a:lnTo>
                    <a:pt x="12783" y="602"/>
                  </a:lnTo>
                  <a:lnTo>
                    <a:pt x="12744" y="513"/>
                  </a:lnTo>
                  <a:lnTo>
                    <a:pt x="12693" y="436"/>
                  </a:lnTo>
                  <a:lnTo>
                    <a:pt x="12642" y="359"/>
                  </a:lnTo>
                  <a:lnTo>
                    <a:pt x="12578" y="282"/>
                  </a:lnTo>
                  <a:lnTo>
                    <a:pt x="12501" y="231"/>
                  </a:lnTo>
                  <a:lnTo>
                    <a:pt x="12437" y="167"/>
                  </a:lnTo>
                  <a:lnTo>
                    <a:pt x="12347" y="116"/>
                  </a:lnTo>
                  <a:lnTo>
                    <a:pt x="12270" y="77"/>
                  </a:lnTo>
                  <a:lnTo>
                    <a:pt x="12181" y="52"/>
                  </a:lnTo>
                  <a:lnTo>
                    <a:pt x="12078" y="26"/>
                  </a:lnTo>
                  <a:lnTo>
                    <a:pt x="11988" y="13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82;p41">
              <a:extLst>
                <a:ext uri="{FF2B5EF4-FFF2-40B4-BE49-F238E27FC236}">
                  <a16:creationId xmlns:a16="http://schemas.microsoft.com/office/drawing/2014/main" id="{5D471F2D-D72A-39A2-15F6-8930516C0845}"/>
                </a:ext>
              </a:extLst>
            </p:cNvPr>
            <p:cNvSpPr/>
            <p:nvPr/>
          </p:nvSpPr>
          <p:spPr>
            <a:xfrm rot="5400000">
              <a:off x="4514156" y="2219528"/>
              <a:ext cx="239121" cy="239203"/>
            </a:xfrm>
            <a:custGeom>
              <a:avLst/>
              <a:gdLst/>
              <a:ahLst/>
              <a:cxnLst/>
              <a:rect l="l" t="t" r="r" b="b"/>
              <a:pathLst>
                <a:path w="2908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26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33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16" y="884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55"/>
                  </a:lnTo>
                  <a:lnTo>
                    <a:pt x="65" y="1883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55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9" y="756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83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83;p41">
              <a:extLst>
                <a:ext uri="{FF2B5EF4-FFF2-40B4-BE49-F238E27FC236}">
                  <a16:creationId xmlns:a16="http://schemas.microsoft.com/office/drawing/2014/main" id="{3861EC27-A8BF-6565-BAAC-C52FEA110479}"/>
                </a:ext>
              </a:extLst>
            </p:cNvPr>
            <p:cNvSpPr/>
            <p:nvPr/>
          </p:nvSpPr>
          <p:spPr>
            <a:xfrm rot="5400000">
              <a:off x="5969916" y="273493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84;p41">
              <a:extLst>
                <a:ext uri="{FF2B5EF4-FFF2-40B4-BE49-F238E27FC236}">
                  <a16:creationId xmlns:a16="http://schemas.microsoft.com/office/drawing/2014/main" id="{49DF85C6-55E8-D7D7-9C6D-876B2BA25742}"/>
                </a:ext>
              </a:extLst>
            </p:cNvPr>
            <p:cNvSpPr/>
            <p:nvPr/>
          </p:nvSpPr>
          <p:spPr>
            <a:xfrm rot="5400000">
              <a:off x="3819307" y="253655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85;p41">
              <a:extLst>
                <a:ext uri="{FF2B5EF4-FFF2-40B4-BE49-F238E27FC236}">
                  <a16:creationId xmlns:a16="http://schemas.microsoft.com/office/drawing/2014/main" id="{6B920E01-AD11-CAF8-A4E7-97CA14D59D9A}"/>
                </a:ext>
              </a:extLst>
            </p:cNvPr>
            <p:cNvSpPr/>
            <p:nvPr/>
          </p:nvSpPr>
          <p:spPr>
            <a:xfrm rot="5400000">
              <a:off x="2775274" y="2524387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186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0060" y="6339338"/>
            <a:ext cx="2743200" cy="365125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57FF2-9B72-C5C3-17C8-E4A8970108C1}"/>
              </a:ext>
            </a:extLst>
          </p:cNvPr>
          <p:cNvSpPr txBox="1">
            <a:spLocks/>
          </p:cNvSpPr>
          <p:nvPr/>
        </p:nvSpPr>
        <p:spPr>
          <a:xfrm>
            <a:off x="1878931" y="234074"/>
            <a:ext cx="8434137" cy="1038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800" dirty="0">
                <a:solidFill>
                  <a:schemeClr val="tx1"/>
                </a:solidFill>
                <a:latin typeface="Fira Sans Extra Condensed" panose="020B0503050000020004" pitchFamily="34" charset="0"/>
                <a:cs typeface="Calibri" panose="020F0502020204030204" pitchFamily="34" charset="0"/>
              </a:rPr>
              <a:t>Tehnologii folosite</a:t>
            </a:r>
            <a:endParaRPr lang="en-US" sz="4800" dirty="0">
              <a:solidFill>
                <a:schemeClr val="tx1"/>
              </a:solidFill>
              <a:latin typeface="Fira Sans Extra Condensed" panose="020B05030500000200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D2A123-3BDC-B40B-1818-DDE820BEB94C}"/>
              </a:ext>
            </a:extLst>
          </p:cNvPr>
          <p:cNvSpPr/>
          <p:nvPr/>
        </p:nvSpPr>
        <p:spPr>
          <a:xfrm>
            <a:off x="371602" y="2443883"/>
            <a:ext cx="2743200" cy="3730108"/>
          </a:xfrm>
          <a:prstGeom prst="roundRect">
            <a:avLst/>
          </a:prstGeom>
          <a:solidFill>
            <a:srgbClr val="89EF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MongoDB logo and symbol, meaning, history, PNG">
            <a:extLst>
              <a:ext uri="{FF2B5EF4-FFF2-40B4-BE49-F238E27FC236}">
                <a16:creationId xmlns:a16="http://schemas.microsoft.com/office/drawing/2014/main" id="{8342D542-3BE7-4659-9364-FC8520547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3" r="2831" b="22465"/>
          <a:stretch/>
        </p:blipFill>
        <p:spPr bwMode="auto">
          <a:xfrm>
            <a:off x="620558" y="1701837"/>
            <a:ext cx="2245288" cy="74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535;p32">
            <a:extLst>
              <a:ext uri="{FF2B5EF4-FFF2-40B4-BE49-F238E27FC236}">
                <a16:creationId xmlns:a16="http://schemas.microsoft.com/office/drawing/2014/main" id="{395E73EE-94D7-7C30-1D0F-2B7DF2287E44}"/>
              </a:ext>
            </a:extLst>
          </p:cNvPr>
          <p:cNvSpPr txBox="1"/>
          <p:nvPr/>
        </p:nvSpPr>
        <p:spPr>
          <a:xfrm>
            <a:off x="466623" y="2443883"/>
            <a:ext cx="2553158" cy="94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Baza</a:t>
            </a:r>
            <a:r>
              <a:rPr lang="en-US" sz="2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de date</a:t>
            </a:r>
            <a:endParaRPr sz="2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Google Shape;2498;p46">
            <a:extLst>
              <a:ext uri="{FF2B5EF4-FFF2-40B4-BE49-F238E27FC236}">
                <a16:creationId xmlns:a16="http://schemas.microsoft.com/office/drawing/2014/main" id="{475A4389-2E4E-646A-4002-8F13EE422CE0}"/>
              </a:ext>
            </a:extLst>
          </p:cNvPr>
          <p:cNvSpPr txBox="1"/>
          <p:nvPr/>
        </p:nvSpPr>
        <p:spPr>
          <a:xfrm>
            <a:off x="684926" y="3299319"/>
            <a:ext cx="2057400" cy="261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T</a:t>
            </a:r>
            <a:r>
              <a:rPr lang="en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ranzac</a:t>
            </a: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ții și informații despre utilizatori</a:t>
            </a:r>
            <a:endParaRPr lang="en-US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o-RO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Știrile</a:t>
            </a:r>
            <a:r>
              <a:rPr lang="en-US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extrase</a:t>
            </a:r>
            <a:r>
              <a:rPr lang="en-US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de pe Google News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Post</a:t>
            </a:r>
            <a:r>
              <a:rPr lang="ro-RO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ări</a:t>
            </a: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relevante de pe </a:t>
            </a:r>
            <a:r>
              <a:rPr lang="ro-RO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Twitter</a:t>
            </a: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</a:t>
            </a:r>
            <a:endParaRPr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39394F-C864-B8B9-23F5-EB44787F8773}"/>
              </a:ext>
            </a:extLst>
          </p:cNvPr>
          <p:cNvSpPr/>
          <p:nvPr/>
        </p:nvSpPr>
        <p:spPr>
          <a:xfrm>
            <a:off x="3267660" y="2443883"/>
            <a:ext cx="2743200" cy="37301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Introduction to ExpressJS [+6 Learning Resources] - Geekflare">
            <a:extLst>
              <a:ext uri="{FF2B5EF4-FFF2-40B4-BE49-F238E27FC236}">
                <a16:creationId xmlns:a16="http://schemas.microsoft.com/office/drawing/2014/main" id="{BE2A0DB2-C831-CAB4-1F5F-C55D0C727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781"/>
          <a:stretch/>
        </p:blipFill>
        <p:spPr bwMode="auto">
          <a:xfrm>
            <a:off x="3820135" y="1784784"/>
            <a:ext cx="1749983" cy="57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828ACD-2D99-AA6F-5D62-EA235D39D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35" y="5038999"/>
            <a:ext cx="1638250" cy="100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35;p32">
            <a:extLst>
              <a:ext uri="{FF2B5EF4-FFF2-40B4-BE49-F238E27FC236}">
                <a16:creationId xmlns:a16="http://schemas.microsoft.com/office/drawing/2014/main" id="{FD6FC357-4F0E-0D32-7421-FE2F6DCB181A}"/>
              </a:ext>
            </a:extLst>
          </p:cNvPr>
          <p:cNvSpPr txBox="1"/>
          <p:nvPr/>
        </p:nvSpPr>
        <p:spPr>
          <a:xfrm>
            <a:off x="3362681" y="2356104"/>
            <a:ext cx="2553158" cy="94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ro-RO" sz="2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Server</a:t>
            </a:r>
            <a:endParaRPr sz="2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2498;p46">
            <a:extLst>
              <a:ext uri="{FF2B5EF4-FFF2-40B4-BE49-F238E27FC236}">
                <a16:creationId xmlns:a16="http://schemas.microsoft.com/office/drawing/2014/main" id="{1284EA41-05CB-9D12-5312-CD25AF0F18B1}"/>
              </a:ext>
            </a:extLst>
          </p:cNvPr>
          <p:cNvSpPr txBox="1"/>
          <p:nvPr/>
        </p:nvSpPr>
        <p:spPr>
          <a:xfrm>
            <a:off x="3394795" y="3250859"/>
            <a:ext cx="2604795" cy="261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Definirea rutelor HTTP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o-RO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Comunicarea cu baza de date</a:t>
            </a:r>
            <a:endParaRPr lang="en-US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o-RO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9E14C4-1E0F-4F9D-5C1B-0AD1E66E5557}"/>
              </a:ext>
            </a:extLst>
          </p:cNvPr>
          <p:cNvSpPr/>
          <p:nvPr/>
        </p:nvSpPr>
        <p:spPr>
          <a:xfrm>
            <a:off x="6163260" y="2402409"/>
            <a:ext cx="2743200" cy="3730108"/>
          </a:xfrm>
          <a:prstGeom prst="roundRect">
            <a:avLst/>
          </a:prstGeom>
          <a:solidFill>
            <a:srgbClr val="AAC4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Google Shape;1535;p32">
            <a:extLst>
              <a:ext uri="{FF2B5EF4-FFF2-40B4-BE49-F238E27FC236}">
                <a16:creationId xmlns:a16="http://schemas.microsoft.com/office/drawing/2014/main" id="{1D7F6FF8-6390-46A7-C707-94048156D772}"/>
              </a:ext>
            </a:extLst>
          </p:cNvPr>
          <p:cNvSpPr txBox="1"/>
          <p:nvPr/>
        </p:nvSpPr>
        <p:spPr>
          <a:xfrm>
            <a:off x="6258281" y="2314630"/>
            <a:ext cx="2553158" cy="94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ro-RO" sz="2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Client</a:t>
            </a:r>
            <a:endParaRPr sz="2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2498;p46">
            <a:extLst>
              <a:ext uri="{FF2B5EF4-FFF2-40B4-BE49-F238E27FC236}">
                <a16:creationId xmlns:a16="http://schemas.microsoft.com/office/drawing/2014/main" id="{8C469D07-693C-A25A-97ED-1744DD45586F}"/>
              </a:ext>
            </a:extLst>
          </p:cNvPr>
          <p:cNvSpPr txBox="1"/>
          <p:nvPr/>
        </p:nvSpPr>
        <p:spPr>
          <a:xfrm>
            <a:off x="6299074" y="3081945"/>
            <a:ext cx="2471569" cy="261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Interfața cu utilizatorul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Afișarea statisticilor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Redarea evoluției în timp real a activelor financiare</a:t>
            </a:r>
            <a:endParaRPr lang="en-US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13BADEC-4E4D-CAAE-0C97-1F8D92E5E30B}"/>
              </a:ext>
            </a:extLst>
          </p:cNvPr>
          <p:cNvSpPr/>
          <p:nvPr/>
        </p:nvSpPr>
        <p:spPr>
          <a:xfrm>
            <a:off x="9058860" y="2402409"/>
            <a:ext cx="2743200" cy="3730108"/>
          </a:xfrm>
          <a:prstGeom prst="roundRect">
            <a:avLst/>
          </a:prstGeom>
          <a:solidFill>
            <a:srgbClr val="D0A6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oogle Shape;1535;p32">
            <a:extLst>
              <a:ext uri="{FF2B5EF4-FFF2-40B4-BE49-F238E27FC236}">
                <a16:creationId xmlns:a16="http://schemas.microsoft.com/office/drawing/2014/main" id="{B319E79D-C602-9AD3-4294-49C1A29741B9}"/>
              </a:ext>
            </a:extLst>
          </p:cNvPr>
          <p:cNvSpPr txBox="1"/>
          <p:nvPr/>
        </p:nvSpPr>
        <p:spPr>
          <a:xfrm>
            <a:off x="9153881" y="2314630"/>
            <a:ext cx="2553158" cy="94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ro-RO" sz="2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Analiza datelor</a:t>
            </a:r>
            <a:endParaRPr sz="2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Google Shape;2498;p46">
            <a:extLst>
              <a:ext uri="{FF2B5EF4-FFF2-40B4-BE49-F238E27FC236}">
                <a16:creationId xmlns:a16="http://schemas.microsoft.com/office/drawing/2014/main" id="{BA81CBE7-B681-FA74-7155-C1CB75B0E280}"/>
              </a:ext>
            </a:extLst>
          </p:cNvPr>
          <p:cNvSpPr txBox="1"/>
          <p:nvPr/>
        </p:nvSpPr>
        <p:spPr>
          <a:xfrm>
            <a:off x="9296583" y="3430102"/>
            <a:ext cx="2267751" cy="261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Modelul de învățare automată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Extragerea știrilor și postărilor </a:t>
            </a:r>
            <a:r>
              <a:rPr lang="en-US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de pe internet</a:t>
            </a:r>
            <a:endParaRPr lang="ro-RO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Calcularea predicției prețurilor</a:t>
            </a:r>
            <a:endParaRPr lang="en-US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o-RO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2056" name="Picture 8" descr="React SVG Vector Logos - Vector Logo Zone">
            <a:extLst>
              <a:ext uri="{FF2B5EF4-FFF2-40B4-BE49-F238E27FC236}">
                <a16:creationId xmlns:a16="http://schemas.microsoft.com/office/drawing/2014/main" id="{B2247A84-5E61-5C75-9C4C-8CFB33E80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16775" r="5014" b="14945"/>
          <a:stretch/>
        </p:blipFill>
        <p:spPr bwMode="auto">
          <a:xfrm>
            <a:off x="6659868" y="1678616"/>
            <a:ext cx="1749983" cy="65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Python Logo | Python Software Foundation">
            <a:extLst>
              <a:ext uri="{FF2B5EF4-FFF2-40B4-BE49-F238E27FC236}">
                <a16:creationId xmlns:a16="http://schemas.microsoft.com/office/drawing/2014/main" id="{D50182A2-2FC0-7FD7-718B-E97D50FE6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2" r="6683" b="16182"/>
          <a:stretch/>
        </p:blipFill>
        <p:spPr bwMode="auto">
          <a:xfrm>
            <a:off x="9429560" y="1636398"/>
            <a:ext cx="2001799" cy="67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53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1468" y="6277793"/>
            <a:ext cx="2743200" cy="365125"/>
          </a:xfrm>
        </p:spPr>
        <p:txBody>
          <a:bodyPr/>
          <a:lstStyle/>
          <a:p>
            <a:r>
              <a:rPr lang="ro-RO" dirty="0"/>
              <a:t>5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BC445-D03B-4802-44D5-8B711E2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9720"/>
            <a:ext cx="10310332" cy="57731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D531FB-A85F-E1A6-5560-E15EB34BBA04}"/>
              </a:ext>
            </a:extLst>
          </p:cNvPr>
          <p:cNvSpPr txBox="1">
            <a:spLocks/>
          </p:cNvSpPr>
          <p:nvPr/>
        </p:nvSpPr>
        <p:spPr>
          <a:xfrm>
            <a:off x="1878931" y="159516"/>
            <a:ext cx="8434137" cy="10387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3600" dirty="0">
                <a:solidFill>
                  <a:schemeClr val="tx1"/>
                </a:solidFill>
                <a:latin typeface="Fira Sans Extra Condensed" panose="020B0503050000020004" pitchFamily="34" charset="0"/>
                <a:cs typeface="Calibri" panose="020F0502020204030204" pitchFamily="34" charset="0"/>
              </a:rPr>
              <a:t>Arhitectura aplicației</a:t>
            </a:r>
            <a:endParaRPr lang="en-US" sz="3600" dirty="0">
              <a:solidFill>
                <a:schemeClr val="tx1"/>
              </a:solidFill>
              <a:latin typeface="Fira Sans Extra Condensed" panose="020B05030500000200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15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43223" y="6328682"/>
            <a:ext cx="2743200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C354B886-B0C9-D925-3738-26AE6AFAF075}"/>
              </a:ext>
            </a:extLst>
          </p:cNvPr>
          <p:cNvSpPr txBox="1">
            <a:spLocks/>
          </p:cNvSpPr>
          <p:nvPr/>
        </p:nvSpPr>
        <p:spPr>
          <a:xfrm>
            <a:off x="603584" y="274673"/>
            <a:ext cx="10984831" cy="8416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dirty="0">
                <a:solidFill>
                  <a:schemeClr val="tx1"/>
                </a:solidFill>
                <a:latin typeface="Fira Sans Extra Condensed" panose="020B0503050000020004" pitchFamily="34" charset="0"/>
                <a:cs typeface="Calibri" panose="020F0502020204030204" pitchFamily="34" charset="0"/>
              </a:rPr>
              <a:t>Setul de date</a:t>
            </a:r>
            <a:endParaRPr lang="en-US" sz="4000" dirty="0">
              <a:solidFill>
                <a:schemeClr val="tx1"/>
              </a:solidFill>
              <a:latin typeface="Fira Sans Extra Condensed" panose="020B05030500000200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2498;p46">
            <a:extLst>
              <a:ext uri="{FF2B5EF4-FFF2-40B4-BE49-F238E27FC236}">
                <a16:creationId xmlns:a16="http://schemas.microsoft.com/office/drawing/2014/main" id="{CF0FFAD7-E24C-2CBF-A948-FFB36343EC94}"/>
              </a:ext>
            </a:extLst>
          </p:cNvPr>
          <p:cNvSpPr txBox="1"/>
          <p:nvPr/>
        </p:nvSpPr>
        <p:spPr>
          <a:xfrm>
            <a:off x="851295" y="2329885"/>
            <a:ext cx="8327056" cy="163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Fira Sans Extra Condensed" panose="020B0503050000020004" pitchFamily="34" charset="0"/>
              </a:rPr>
              <a:t>FinancialPhraseBank</a:t>
            </a:r>
            <a:r>
              <a:rPr lang="ro-RO" sz="2400" dirty="0">
                <a:latin typeface="Fira Sans Extra Condensed" panose="020B0503050000020004" pitchFamily="34" charset="0"/>
              </a:rPr>
              <a:t> </a:t>
            </a:r>
            <a:r>
              <a:rPr lang="en-US" sz="2400" dirty="0">
                <a:latin typeface="Fira Sans Extra Condensed" panose="020B0503050000020004" pitchFamily="34" charset="0"/>
              </a:rPr>
              <a:t> </a:t>
            </a:r>
            <a:r>
              <a:rPr lang="ro-RO" sz="2400" dirty="0">
                <a:latin typeface="Fira Sans Extra Condensed" panose="020B0503050000020004" pitchFamily="34" charset="0"/>
              </a:rPr>
              <a:t>     	  </a:t>
            </a:r>
            <a:r>
              <a:rPr lang="en-US" sz="2400" dirty="0">
                <a:latin typeface="Fira Sans Extra Condensed" panose="020B0503050000020004" pitchFamily="34" charset="0"/>
              </a:rPr>
              <a:t>sentiment</a:t>
            </a:r>
            <a:r>
              <a:rPr lang="ro-RO" sz="2400" dirty="0">
                <a:latin typeface="Fira Sans Extra Condensed" panose="020B0503050000020004" pitchFamily="34" charset="0"/>
              </a:rPr>
              <a:t> </a:t>
            </a:r>
          </a:p>
          <a:p>
            <a:pPr lvl="6"/>
            <a:r>
              <a:rPr lang="ro-RO" sz="2400" dirty="0">
                <a:latin typeface="Fira Sans Extra Condensed" panose="020B0503050000020004" pitchFamily="34" charset="0"/>
              </a:rPr>
              <a:t>         </a:t>
            </a:r>
            <a:r>
              <a:rPr lang="en-US" sz="2400" dirty="0" err="1">
                <a:latin typeface="Fira Sans Extra Condensed" panose="020B0503050000020004" pitchFamily="34" charset="0"/>
              </a:rPr>
              <a:t>titlu</a:t>
            </a:r>
            <a:r>
              <a:rPr lang="en-US" sz="2400" dirty="0">
                <a:latin typeface="Fira Sans Extra Condensed" panose="020B0503050000020004" pitchFamily="34" charset="0"/>
              </a:rPr>
              <a:t> </a:t>
            </a:r>
            <a:r>
              <a:rPr lang="ro-RO" sz="2400" dirty="0">
                <a:latin typeface="Fira Sans Extra Condensed" panose="020B0503050000020004" pitchFamily="34" charset="0"/>
              </a:rPr>
              <a:t>știre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51C7D9-3E4C-61DC-BA99-04D0BF59C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005" y="2109151"/>
            <a:ext cx="2668968" cy="235961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87781C-667B-6A23-7377-BC69F1AA8859}"/>
              </a:ext>
            </a:extLst>
          </p:cNvPr>
          <p:cNvCxnSpPr/>
          <p:nvPr/>
        </p:nvCxnSpPr>
        <p:spPr>
          <a:xfrm>
            <a:off x="3728364" y="2787238"/>
            <a:ext cx="4806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C0A2DE-0A20-A0C1-0414-5DB3E3A60690}"/>
              </a:ext>
            </a:extLst>
          </p:cNvPr>
          <p:cNvCxnSpPr/>
          <p:nvPr/>
        </p:nvCxnSpPr>
        <p:spPr>
          <a:xfrm>
            <a:off x="3715708" y="2798384"/>
            <a:ext cx="480614" cy="325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Google Shape;420;p18">
            <a:extLst>
              <a:ext uri="{FF2B5EF4-FFF2-40B4-BE49-F238E27FC236}">
                <a16:creationId xmlns:a16="http://schemas.microsoft.com/office/drawing/2014/main" id="{04DE8198-3DED-AF58-686F-D50302E8C8DA}"/>
              </a:ext>
            </a:extLst>
          </p:cNvPr>
          <p:cNvSpPr/>
          <p:nvPr/>
        </p:nvSpPr>
        <p:spPr>
          <a:xfrm>
            <a:off x="6604062" y="2109151"/>
            <a:ext cx="1815441" cy="464400"/>
          </a:xfrm>
          <a:prstGeom prst="roundRect">
            <a:avLst>
              <a:gd name="adj" fmla="val 50000"/>
            </a:avLst>
          </a:prstGeom>
          <a:solidFill>
            <a:srgbClr val="FF7F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dirty="0">
                <a:latin typeface="Fira Sans Extra Condensed" panose="020B0503050000020004" pitchFamily="34" charset="0"/>
              </a:rPr>
              <a:t>Pozitiv</a:t>
            </a:r>
            <a:endParaRPr sz="2800" b="1" dirty="0">
              <a:latin typeface="Fira Sans Extra Condensed" panose="020B0503050000020004" pitchFamily="34" charset="0"/>
            </a:endParaRPr>
          </a:p>
        </p:txBody>
      </p:sp>
      <p:sp>
        <p:nvSpPr>
          <p:cNvPr id="51" name="Google Shape;420;p18">
            <a:extLst>
              <a:ext uri="{FF2B5EF4-FFF2-40B4-BE49-F238E27FC236}">
                <a16:creationId xmlns:a16="http://schemas.microsoft.com/office/drawing/2014/main" id="{2B8F750A-8C80-89D6-1158-0862AAE59969}"/>
              </a:ext>
            </a:extLst>
          </p:cNvPr>
          <p:cNvSpPr/>
          <p:nvPr/>
        </p:nvSpPr>
        <p:spPr>
          <a:xfrm>
            <a:off x="6607199" y="2735250"/>
            <a:ext cx="1815441" cy="464400"/>
          </a:xfrm>
          <a:prstGeom prst="roundRect">
            <a:avLst>
              <a:gd name="adj" fmla="val 50000"/>
            </a:avLst>
          </a:prstGeom>
          <a:solidFill>
            <a:srgbClr val="2CA0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dirty="0">
                <a:latin typeface="Fira Sans Extra Condensed" panose="020B0503050000020004" pitchFamily="34" charset="0"/>
              </a:rPr>
              <a:t>Negativ</a:t>
            </a:r>
            <a:endParaRPr sz="2800" b="1" dirty="0">
              <a:latin typeface="Fira Sans Extra Condensed" panose="020B0503050000020004" pitchFamily="34" charset="0"/>
            </a:endParaRPr>
          </a:p>
        </p:txBody>
      </p:sp>
      <p:sp>
        <p:nvSpPr>
          <p:cNvPr id="52" name="Google Shape;420;p18">
            <a:extLst>
              <a:ext uri="{FF2B5EF4-FFF2-40B4-BE49-F238E27FC236}">
                <a16:creationId xmlns:a16="http://schemas.microsoft.com/office/drawing/2014/main" id="{90909645-D9C9-3EE1-2999-D2789C8D88F0}"/>
              </a:ext>
            </a:extLst>
          </p:cNvPr>
          <p:cNvSpPr/>
          <p:nvPr/>
        </p:nvSpPr>
        <p:spPr>
          <a:xfrm>
            <a:off x="6607199" y="3461447"/>
            <a:ext cx="1818578" cy="464400"/>
          </a:xfrm>
          <a:prstGeom prst="roundRect">
            <a:avLst>
              <a:gd name="adj" fmla="val 50000"/>
            </a:avLst>
          </a:prstGeom>
          <a:solidFill>
            <a:srgbClr val="1F77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dirty="0">
                <a:latin typeface="Fira Sans Extra Condensed" panose="020B0503050000020004" pitchFamily="34" charset="0"/>
              </a:rPr>
              <a:t>Neutru</a:t>
            </a:r>
            <a:endParaRPr sz="2800" b="1" dirty="0">
              <a:latin typeface="Fira Sans Extra Condensed" panose="020B05030500000200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B08C77A-54BF-E51C-EB6C-054BD86667A9}"/>
              </a:ext>
            </a:extLst>
          </p:cNvPr>
          <p:cNvCxnSpPr/>
          <p:nvPr/>
        </p:nvCxnSpPr>
        <p:spPr>
          <a:xfrm flipV="1">
            <a:off x="5470616" y="2360362"/>
            <a:ext cx="1133446" cy="637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8895A8-054F-60F3-31FB-C72903DC8A55}"/>
              </a:ext>
            </a:extLst>
          </p:cNvPr>
          <p:cNvCxnSpPr>
            <a:cxnSpLocks/>
          </p:cNvCxnSpPr>
          <p:nvPr/>
        </p:nvCxnSpPr>
        <p:spPr>
          <a:xfrm>
            <a:off x="5469047" y="3001602"/>
            <a:ext cx="1136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E77CAF4-2B37-AE8C-9564-D9B5B2631688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5473753" y="3015559"/>
            <a:ext cx="1133446" cy="67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2B02F90-90E1-256C-D4B1-D8F9CFD6C9E5}"/>
              </a:ext>
            </a:extLst>
          </p:cNvPr>
          <p:cNvSpPr txBox="1"/>
          <p:nvPr/>
        </p:nvSpPr>
        <p:spPr>
          <a:xfrm>
            <a:off x="851295" y="1556602"/>
            <a:ext cx="9678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4840 de titluri de știri - toate companiile listate la bursa de valori din Finlanda 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2EDB16D7-7EB5-D018-615E-67EB5A34C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833" y="4780379"/>
            <a:ext cx="6626331" cy="15935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FDD7BB-F7DC-FED7-2768-E94694E2EEEB}"/>
              </a:ext>
            </a:extLst>
          </p:cNvPr>
          <p:cNvSpPr txBox="1"/>
          <p:nvPr/>
        </p:nvSpPr>
        <p:spPr>
          <a:xfrm>
            <a:off x="851295" y="4186950"/>
            <a:ext cx="96789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Clasificat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de 16 </a:t>
            </a: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evaluatori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cu </a:t>
            </a: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specializ</a:t>
            </a:r>
            <a:r>
              <a:rPr lang="ro-RO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ări</a:t>
            </a: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în domeniul economic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42509" y="6328682"/>
            <a:ext cx="2743200" cy="365125"/>
          </a:xfrm>
        </p:spPr>
        <p:txBody>
          <a:bodyPr/>
          <a:lstStyle/>
          <a:p>
            <a:r>
              <a:rPr lang="ro-RO" dirty="0"/>
              <a:t>7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C354B886-B0C9-D925-3738-26AE6AFAF075}"/>
              </a:ext>
            </a:extLst>
          </p:cNvPr>
          <p:cNvSpPr txBox="1">
            <a:spLocks/>
          </p:cNvSpPr>
          <p:nvPr/>
        </p:nvSpPr>
        <p:spPr>
          <a:xfrm>
            <a:off x="493293" y="229619"/>
            <a:ext cx="10984831" cy="8416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sz="4000" dirty="0">
                <a:solidFill>
                  <a:schemeClr val="tx1"/>
                </a:solidFill>
                <a:latin typeface="Fira Sans Extra Condensed" panose="020B0503050000020004" pitchFamily="34" charset="0"/>
                <a:cs typeface="Calibri" panose="020F0502020204030204" pitchFamily="34" charset="0"/>
              </a:rPr>
              <a:t>Antrenarea rețelei neuronale</a:t>
            </a:r>
            <a:endParaRPr lang="en-US" sz="4000" dirty="0">
              <a:solidFill>
                <a:schemeClr val="tx1"/>
              </a:solidFill>
              <a:latin typeface="Fira Sans Extra Condensed" panose="020B05030500000200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2498;p46">
            <a:extLst>
              <a:ext uri="{FF2B5EF4-FFF2-40B4-BE49-F238E27FC236}">
                <a16:creationId xmlns:a16="http://schemas.microsoft.com/office/drawing/2014/main" id="{CF0FFAD7-E24C-2CBF-A948-FFB36343EC94}"/>
              </a:ext>
            </a:extLst>
          </p:cNvPr>
          <p:cNvSpPr txBox="1"/>
          <p:nvPr/>
        </p:nvSpPr>
        <p:spPr>
          <a:xfrm>
            <a:off x="731778" y="1454798"/>
            <a:ext cx="10491394" cy="263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o-RO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Vectorizare</a:t>
            </a: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- modelul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</a:t>
            </a:r>
            <a:r>
              <a:rPr lang="ro-RO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preantrenat</a:t>
            </a: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BERT (</a:t>
            </a: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mecanisme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de </a:t>
            </a: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aten</a:t>
            </a: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ție)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, pentru </a:t>
            </a: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ob</a:t>
            </a: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ținerea reprezentării numerice a setului de date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Re</a:t>
            </a: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ț</a:t>
            </a: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ea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neur</a:t>
            </a: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ală </a:t>
            </a:r>
            <a:r>
              <a:rPr lang="ro-RO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Feedforward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</a:t>
            </a: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9F9A77-3BFD-5BF3-033F-9B75CCA91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90" y="3417396"/>
            <a:ext cx="8599714" cy="654746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118DB1-36E9-85E6-CD05-3FB0D3EDD2B1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384704" y="3263121"/>
            <a:ext cx="892628" cy="481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1F6E4F-E463-933D-8474-B4C8B331118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384704" y="3683733"/>
            <a:ext cx="892628" cy="6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05573D-037E-3AEA-1777-C2F62ACA45F9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384704" y="3744769"/>
            <a:ext cx="892628" cy="32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C382B9-56B7-8144-860C-910369A05803}"/>
              </a:ext>
            </a:extLst>
          </p:cNvPr>
          <p:cNvSpPr txBox="1"/>
          <p:nvPr/>
        </p:nvSpPr>
        <p:spPr>
          <a:xfrm>
            <a:off x="10277332" y="2971281"/>
            <a:ext cx="892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pozitiv</a:t>
            </a:r>
            <a:endParaRPr lang="ro-RO" sz="20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63123A-6BF8-D2C9-E8D8-4EDA781BAD24}"/>
              </a:ext>
            </a:extLst>
          </p:cNvPr>
          <p:cNvSpPr txBox="1"/>
          <p:nvPr/>
        </p:nvSpPr>
        <p:spPr>
          <a:xfrm>
            <a:off x="10277331" y="3417396"/>
            <a:ext cx="892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negativ</a:t>
            </a:r>
            <a:endParaRPr lang="ro-RO" sz="20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253152-05BF-8F32-E15D-4E7FA1B94FF9}"/>
              </a:ext>
            </a:extLst>
          </p:cNvPr>
          <p:cNvSpPr txBox="1"/>
          <p:nvPr/>
        </p:nvSpPr>
        <p:spPr>
          <a:xfrm>
            <a:off x="10277330" y="3872087"/>
            <a:ext cx="892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neutru</a:t>
            </a:r>
            <a:endParaRPr lang="ro-RO" sz="20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883286-D9A0-2F24-EC2C-8AA6BF291530}"/>
              </a:ext>
            </a:extLst>
          </p:cNvPr>
          <p:cNvSpPr txBox="1"/>
          <p:nvPr/>
        </p:nvSpPr>
        <p:spPr>
          <a:xfrm>
            <a:off x="788677" y="4418554"/>
            <a:ext cx="1834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Grid search</a:t>
            </a:r>
            <a:r>
              <a:rPr lang="ro-RO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BF1CAE-85C2-8DC9-CF11-5FCF4C2AB462}"/>
              </a:ext>
            </a:extLst>
          </p:cNvPr>
          <p:cNvCxnSpPr>
            <a:stCxn id="41" idx="3"/>
          </p:cNvCxnSpPr>
          <p:nvPr/>
        </p:nvCxnSpPr>
        <p:spPr>
          <a:xfrm>
            <a:off x="2623118" y="4649387"/>
            <a:ext cx="1047136" cy="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1CBB3C-04B8-5FAB-443A-DFABC72208A4}"/>
              </a:ext>
            </a:extLst>
          </p:cNvPr>
          <p:cNvSpPr txBox="1"/>
          <p:nvPr/>
        </p:nvSpPr>
        <p:spPr>
          <a:xfrm>
            <a:off x="3845641" y="4408923"/>
            <a:ext cx="71419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dirty="0">
                <a:latin typeface="Fira Sans Extra Condensed" panose="020B0503050000020004" pitchFamily="34" charset="0"/>
              </a:rPr>
              <a:t>antrenarea rețelei neuronale cu o serie de </a:t>
            </a:r>
            <a:r>
              <a:rPr lang="ro-RO" sz="2400" dirty="0" err="1">
                <a:latin typeface="Fira Sans Extra Condensed" panose="020B0503050000020004" pitchFamily="34" charset="0"/>
              </a:rPr>
              <a:t>hiperparametri</a:t>
            </a:r>
            <a:endParaRPr lang="ro-RO" sz="2400" dirty="0">
              <a:latin typeface="Fira Sans Extra Condensed" panose="020B0503050000020004" pitchFamily="34" charset="0"/>
            </a:endParaRPr>
          </a:p>
          <a:p>
            <a:endParaRPr lang="ro-RO" sz="2400" dirty="0">
              <a:latin typeface="Fira Sans Extra Condensed" panose="020B0503050000020004" pitchFamily="34" charset="0"/>
            </a:endParaRPr>
          </a:p>
          <a:p>
            <a:r>
              <a:rPr lang="ro-RO" sz="2400" dirty="0">
                <a:latin typeface="Fira Sans Extra Condensed" panose="020B0503050000020004" pitchFamily="34" charset="0"/>
              </a:rPr>
              <a:t>calcularea </a:t>
            </a:r>
            <a:r>
              <a:rPr lang="ro-RO" sz="2400" dirty="0" err="1">
                <a:latin typeface="Fira Sans Extra Condensed" panose="020B0503050000020004" pitchFamily="34" charset="0"/>
              </a:rPr>
              <a:t>acurateții</a:t>
            </a:r>
            <a:r>
              <a:rPr lang="ro-RO" sz="2400" dirty="0">
                <a:latin typeface="Fira Sans Extra Condensed" panose="020B0503050000020004" pitchFamily="34" charset="0"/>
              </a:rPr>
              <a:t> la fiecare iterație</a:t>
            </a:r>
          </a:p>
          <a:p>
            <a:endParaRPr lang="ro-RO" sz="2400" dirty="0">
              <a:latin typeface="Fira Sans Extra Condensed" panose="020B0503050000020004" pitchFamily="34" charset="0"/>
            </a:endParaRPr>
          </a:p>
          <a:p>
            <a:r>
              <a:rPr lang="ro-RO" sz="2400" dirty="0">
                <a:latin typeface="Fira Sans Extra Condensed" panose="020B0503050000020004" pitchFamily="34" charset="0"/>
              </a:rPr>
              <a:t>salvarea setului de valori care are cel mai bun rezultat</a:t>
            </a:r>
            <a:endParaRPr lang="en-US" sz="2400" dirty="0">
              <a:latin typeface="Fira Sans Extra Condensed" panose="020B05030500000200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7A7B1A-626A-6013-FAF5-CE2B7E21DFDC}"/>
              </a:ext>
            </a:extLst>
          </p:cNvPr>
          <p:cNvCxnSpPr>
            <a:cxnSpLocks/>
            <a:stCxn id="41" idx="3"/>
            <a:endCxn id="8" idx="1"/>
          </p:cNvCxnSpPr>
          <p:nvPr/>
        </p:nvCxnSpPr>
        <p:spPr>
          <a:xfrm>
            <a:off x="2623118" y="4649387"/>
            <a:ext cx="1222523" cy="72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A16C2-DDF9-C0A8-90A4-664765015D2B}"/>
              </a:ext>
            </a:extLst>
          </p:cNvPr>
          <p:cNvCxnSpPr>
            <a:stCxn id="41" idx="3"/>
          </p:cNvCxnSpPr>
          <p:nvPr/>
        </p:nvCxnSpPr>
        <p:spPr>
          <a:xfrm>
            <a:off x="2623118" y="4649387"/>
            <a:ext cx="1047136" cy="1401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090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173787"/>
            <a:ext cx="2743200" cy="365125"/>
          </a:xfrm>
        </p:spPr>
        <p:txBody>
          <a:bodyPr/>
          <a:lstStyle/>
          <a:p>
            <a:r>
              <a:rPr lang="ro-RO" dirty="0"/>
              <a:t>8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76F46DE-6B29-330D-6658-49D6FBE006B5}"/>
              </a:ext>
            </a:extLst>
          </p:cNvPr>
          <p:cNvSpPr txBox="1">
            <a:spLocks/>
          </p:cNvSpPr>
          <p:nvPr/>
        </p:nvSpPr>
        <p:spPr>
          <a:xfrm>
            <a:off x="4029512" y="514172"/>
            <a:ext cx="6152147" cy="93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o-RO" dirty="0">
                <a:solidFill>
                  <a:schemeClr val="tx1"/>
                </a:solidFill>
                <a:latin typeface="Fira Sans Extra Condensed" panose="020B0503050000020004" pitchFamily="34" charset="0"/>
                <a:cs typeface="Calibri" panose="020F0502020204030204" pitchFamily="34" charset="0"/>
              </a:rPr>
              <a:t>Rezultate</a:t>
            </a:r>
            <a:endParaRPr lang="en-US" dirty="0">
              <a:solidFill>
                <a:schemeClr val="tx1"/>
              </a:solidFill>
              <a:latin typeface="Fira Sans Extra Condensed" panose="020B05030500000200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8910A-EE6F-7B93-E065-2B9299B6B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8" r="9060"/>
          <a:stretch/>
        </p:blipFill>
        <p:spPr>
          <a:xfrm>
            <a:off x="7940144" y="3655228"/>
            <a:ext cx="3746842" cy="2925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54693-63BB-F150-5274-25C0CEC8CD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9" t="5338" r="8388"/>
          <a:stretch/>
        </p:blipFill>
        <p:spPr>
          <a:xfrm>
            <a:off x="136920" y="301270"/>
            <a:ext cx="3746842" cy="2974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218E5-7CE3-3DEC-C023-7DD05F45DC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90" r="11612"/>
          <a:stretch/>
        </p:blipFill>
        <p:spPr>
          <a:xfrm>
            <a:off x="3854485" y="1788501"/>
            <a:ext cx="4040934" cy="3278285"/>
          </a:xfrm>
          <a:prstGeom prst="rect">
            <a:avLst/>
          </a:prstGeom>
        </p:spPr>
      </p:pic>
      <p:sp>
        <p:nvSpPr>
          <p:cNvPr id="2" name="Google Shape;2498;p46">
            <a:extLst>
              <a:ext uri="{FF2B5EF4-FFF2-40B4-BE49-F238E27FC236}">
                <a16:creationId xmlns:a16="http://schemas.microsoft.com/office/drawing/2014/main" id="{0531A256-A1AD-AEBA-79AA-89505DDC3606}"/>
              </a:ext>
            </a:extLst>
          </p:cNvPr>
          <p:cNvSpPr txBox="1"/>
          <p:nvPr/>
        </p:nvSpPr>
        <p:spPr>
          <a:xfrm>
            <a:off x="569030" y="4061820"/>
            <a:ext cx="3285455" cy="2111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Acurate</a:t>
            </a:r>
            <a:r>
              <a:rPr lang="ro-RO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țe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: 69.39 %</a:t>
            </a: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Precizie</a:t>
            </a:r>
            <a:r>
              <a:rPr lang="en-US" sz="2400" dirty="0">
                <a:latin typeface="Fira Sans Extra Condensed" panose="020B0503050000020004" pitchFamily="34" charset="0"/>
                <a:ea typeface="Roboto"/>
                <a:cs typeface="Roboto"/>
                <a:sym typeface="Roboto"/>
              </a:rPr>
              <a:t>: 70.03 %</a:t>
            </a: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o-RO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Fira Sans Extra Condensed" panose="020B0503050000020004" pitchFamily="3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2094</TotalTime>
  <Words>1265</Words>
  <Application>Microsoft Office PowerPoint</Application>
  <PresentationFormat>Widescreen</PresentationFormat>
  <Paragraphs>177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Fira Sans Extra Condensed</vt:lpstr>
      <vt:lpstr>Roboto</vt:lpstr>
      <vt:lpstr>Söhne</vt:lpstr>
      <vt:lpstr>Office Theme</vt:lpstr>
      <vt:lpstr>Aplicație web pentru analiza datelor din domeniul economic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Aplicație web pentru analiza datelor din domeniul economic </dc:title>
  <dc:subject/>
  <dc:creator>Anca-Maria CIUCIU (108207)</dc:creator>
  <cp:lastModifiedBy>Anca-Maria CIUCIU (108207)</cp:lastModifiedBy>
  <cp:revision>17</cp:revision>
  <dcterms:created xsi:type="dcterms:W3CDTF">2023-06-28T08:37:10Z</dcterms:created>
  <dcterms:modified xsi:type="dcterms:W3CDTF">2023-06-30T22:10:04Z</dcterms:modified>
</cp:coreProperties>
</file>